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19"/>
  </p:notesMasterIdLst>
  <p:handoutMasterIdLst>
    <p:handoutMasterId r:id="rId20"/>
  </p:handoutMasterIdLst>
  <p:sldIdLst>
    <p:sldId id="269" r:id="rId2"/>
    <p:sldId id="270" r:id="rId3"/>
    <p:sldId id="271" r:id="rId4"/>
    <p:sldId id="278" r:id="rId5"/>
    <p:sldId id="272" r:id="rId6"/>
    <p:sldId id="279" r:id="rId7"/>
    <p:sldId id="273" r:id="rId8"/>
    <p:sldId id="280" r:id="rId9"/>
    <p:sldId id="263" r:id="rId10"/>
    <p:sldId id="281" r:id="rId11"/>
    <p:sldId id="282" r:id="rId12"/>
    <p:sldId id="283" r:id="rId13"/>
    <p:sldId id="284" r:id="rId14"/>
    <p:sldId id="285" r:id="rId15"/>
    <p:sldId id="286" r:id="rId16"/>
    <p:sldId id="274" r:id="rId17"/>
    <p:sldId id="275" r:id="rId18"/>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1152">
          <p15:clr>
            <a:srgbClr val="A4A3A4"/>
          </p15:clr>
        </p15:guide>
        <p15:guide id="4" orient="horz" pos="3888">
          <p15:clr>
            <a:srgbClr val="A4A3A4"/>
          </p15:clr>
        </p15:guide>
        <p15:guide id="5" orient="horz" pos="3072">
          <p15:clr>
            <a:srgbClr val="A4A3A4"/>
          </p15:clr>
        </p15:guide>
        <p15:guide id="6" orient="horz" pos="432">
          <p15:clr>
            <a:srgbClr val="A4A3A4"/>
          </p15:clr>
        </p15:guide>
        <p15:guide id="7" orient="horz" pos="3648">
          <p15:clr>
            <a:srgbClr val="A4A3A4"/>
          </p15:clr>
        </p15:guide>
        <p15:guide id="8" pos="3839">
          <p15:clr>
            <a:srgbClr val="A4A3A4"/>
          </p15:clr>
        </p15:guide>
        <p15:guide id="9" pos="767">
          <p15:clr>
            <a:srgbClr val="A4A3A4"/>
          </p15:clr>
        </p15:guide>
        <p15:guide id="10" pos="6911">
          <p15:clr>
            <a:srgbClr val="A4A3A4"/>
          </p15:clr>
        </p15:guide>
        <p15:guide id="11" pos="5711">
          <p15:clr>
            <a:srgbClr val="A4A3A4"/>
          </p15:clr>
        </p15:guide>
        <p15:guide id="12" pos="7247">
          <p15:clr>
            <a:srgbClr val="A4A3A4"/>
          </p15:clr>
        </p15:guide>
        <p15:guide id="13" pos="3695">
          <p15:clr>
            <a:srgbClr val="A4A3A4"/>
          </p15:clr>
        </p15:guide>
        <p15:guide id="14" pos="431">
          <p15:clr>
            <a:srgbClr val="A4A3A4"/>
          </p15:clr>
        </p15:guide>
        <p15:guide id="15" pos="287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86" autoAdjust="0"/>
    <p:restoredTop sz="96405"/>
  </p:normalViewPr>
  <p:slideViewPr>
    <p:cSldViewPr>
      <p:cViewPr varScale="1">
        <p:scale>
          <a:sx n="136" d="100"/>
          <a:sy n="136" d="100"/>
        </p:scale>
        <p:origin x="248" y="512"/>
      </p:cViewPr>
      <p:guideLst>
        <p:guide orient="horz" pos="2160"/>
        <p:guide orient="horz" pos="1008"/>
        <p:guide orient="horz" pos="1152"/>
        <p:guide orient="horz" pos="3888"/>
        <p:guide orient="horz" pos="3072"/>
        <p:guide orient="horz" pos="432"/>
        <p:guide orient="horz" pos="3648"/>
        <p:guide pos="3839"/>
        <p:guide pos="767"/>
        <p:guide pos="6911"/>
        <p:guide pos="5711"/>
        <p:guide pos="7247"/>
        <p:guide pos="3695"/>
        <p:guide pos="431"/>
        <p:guide pos="2879"/>
      </p:guideLst>
    </p:cSldViewPr>
  </p:slideViewPr>
  <p:notesTextViewPr>
    <p:cViewPr>
      <p:scale>
        <a:sx n="1" d="1"/>
        <a:sy n="1" d="1"/>
      </p:scale>
      <p:origin x="0" y="0"/>
    </p:cViewPr>
  </p:notesTextViewPr>
  <p:notesViewPr>
    <p:cSldViewPr>
      <p:cViewPr varScale="1">
        <p:scale>
          <a:sx n="76" d="100"/>
          <a:sy n="76" d="100"/>
        </p:scale>
        <p:origin x="2538"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4"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barChart>
        <c:barDir val="col"/>
        <c:grouping val="clustered"/>
        <c:varyColors val="0"/>
        <c:ser>
          <c:idx val="0"/>
          <c:order val="0"/>
          <c:tx>
            <c:strRef>
              <c:f>Sheet1!$B$3</c:f>
              <c:strCache>
                <c:ptCount val="1"/>
                <c:pt idx="0">
                  <c:v>Total # of neighborhoods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numRef>
              <c:f>Sheet1!$A$4:$A$12</c:f>
              <c:numCache>
                <c:formatCode>General</c:formatCode>
                <c:ptCount val="9"/>
                <c:pt idx="0">
                  <c:v>0</c:v>
                </c:pt>
                <c:pt idx="1">
                  <c:v>1</c:v>
                </c:pt>
                <c:pt idx="2">
                  <c:v>2</c:v>
                </c:pt>
                <c:pt idx="3">
                  <c:v>3</c:v>
                </c:pt>
                <c:pt idx="4">
                  <c:v>4</c:v>
                </c:pt>
                <c:pt idx="5">
                  <c:v>5</c:v>
                </c:pt>
                <c:pt idx="6">
                  <c:v>6</c:v>
                </c:pt>
                <c:pt idx="7">
                  <c:v>7</c:v>
                </c:pt>
                <c:pt idx="8">
                  <c:v>8</c:v>
                </c:pt>
              </c:numCache>
            </c:numRef>
          </c:cat>
          <c:val>
            <c:numRef>
              <c:f>Sheet1!$B$4:$B$12</c:f>
              <c:numCache>
                <c:formatCode>General</c:formatCode>
                <c:ptCount val="9"/>
                <c:pt idx="0">
                  <c:v>39</c:v>
                </c:pt>
                <c:pt idx="1">
                  <c:v>159</c:v>
                </c:pt>
                <c:pt idx="2">
                  <c:v>131</c:v>
                </c:pt>
                <c:pt idx="3">
                  <c:v>32</c:v>
                </c:pt>
                <c:pt idx="4">
                  <c:v>26</c:v>
                </c:pt>
                <c:pt idx="5">
                  <c:v>3</c:v>
                </c:pt>
                <c:pt idx="6">
                  <c:v>146</c:v>
                </c:pt>
                <c:pt idx="7">
                  <c:v>2</c:v>
                </c:pt>
                <c:pt idx="8">
                  <c:v>292</c:v>
                </c:pt>
              </c:numCache>
            </c:numRef>
          </c:val>
          <c:extLst>
            <c:ext xmlns:c16="http://schemas.microsoft.com/office/drawing/2014/chart" uri="{C3380CC4-5D6E-409C-BE32-E72D297353CC}">
              <c16:uniqueId val="{00000000-A1FC-8644-A634-267CC6D1B98F}"/>
            </c:ext>
          </c:extLst>
        </c:ser>
        <c:dLbls>
          <c:dLblPos val="inEnd"/>
          <c:showLegendKey val="0"/>
          <c:showVal val="1"/>
          <c:showCatName val="0"/>
          <c:showSerName val="0"/>
          <c:showPercent val="0"/>
          <c:showBubbleSize val="0"/>
        </c:dLbls>
        <c:gapWidth val="100"/>
        <c:overlap val="-24"/>
        <c:axId val="1227332863"/>
        <c:axId val="1227334543"/>
      </c:barChart>
      <c:catAx>
        <c:axId val="1227332863"/>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27334543"/>
        <c:crosses val="autoZero"/>
        <c:auto val="1"/>
        <c:lblAlgn val="ctr"/>
        <c:lblOffset val="100"/>
        <c:noMultiLvlLbl val="0"/>
      </c:catAx>
      <c:valAx>
        <c:axId val="1227334543"/>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2733286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3/10/20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3/10/20</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2401524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11</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10221726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12</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2823439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13</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33348945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14</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4453592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15</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2578987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custom or tradition here.</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16</a:t>
            </a:fld>
            <a:endParaRPr lang="en-US"/>
          </a:p>
        </p:txBody>
      </p:sp>
    </p:spTree>
    <p:extLst>
      <p:ext uri="{BB962C8B-B14F-4D97-AF65-F5344CB8AC3E}">
        <p14:creationId xmlns:p14="http://schemas.microsoft.com/office/powerpoint/2010/main" val="2063820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the head leader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17</a:t>
            </a:fld>
            <a:endParaRPr lang="en-US"/>
          </a:p>
        </p:txBody>
      </p:sp>
    </p:spTree>
    <p:extLst>
      <p:ext uri="{BB962C8B-B14F-4D97-AF65-F5344CB8AC3E}">
        <p14:creationId xmlns:p14="http://schemas.microsoft.com/office/powerpoint/2010/main" val="3204451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552792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24881916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season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3129894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season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21693210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an animal and or plant found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3890140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an animal and or plant found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298038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9</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22290528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10</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1034800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p:cNvSpPr>
            <a:spLocks noEditPoints="1"/>
          </p:cNvSpPr>
          <p:nvPr/>
        </p:nvSpPr>
        <p:spPr bwMode="auto">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5" name="Footer Placeholder 4"/>
          <p:cNvSpPr>
            <a:spLocks noGrp="1"/>
          </p:cNvSpPr>
          <p:nvPr>
            <p:ph type="ftr" sz="quarter" idx="11"/>
          </p:nvPr>
        </p:nvSpPr>
        <p:spPr/>
        <p:txBody>
          <a:bodyPr/>
          <a:lstStyle/>
          <a:p>
            <a:r>
              <a:rPr lang="en-US"/>
              <a:t>|Aravindan Surendran|</a:t>
            </a:r>
            <a:endParaRPr lang="en-US" dirty="0"/>
          </a:p>
        </p:txBody>
      </p:sp>
      <p:sp>
        <p:nvSpPr>
          <p:cNvPr id="4" name="Date Placeholder 3"/>
          <p:cNvSpPr>
            <a:spLocks noGrp="1"/>
          </p:cNvSpPr>
          <p:nvPr>
            <p:ph type="dt" sz="half" idx="10"/>
          </p:nvPr>
        </p:nvSpPr>
        <p:spPr/>
        <p:txBody>
          <a:bodyPr/>
          <a:lstStyle/>
          <a:p>
            <a:fld id="{449BAC3F-4C4A-B54F-8C7E-167FDE1F77BD}" type="datetime1">
              <a:rPr lang="en-US" smtClean="0"/>
              <a:t>3/10/20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pPr/>
              <a:t>‹#›</a:t>
            </a:fld>
            <a:endParaRPr lang="en-US"/>
          </a:p>
        </p:txBody>
      </p:sp>
    </p:spTree>
    <p:extLst>
      <p:ext uri="{BB962C8B-B14F-4D97-AF65-F5344CB8AC3E}">
        <p14:creationId xmlns:p14="http://schemas.microsoft.com/office/powerpoint/2010/main" val="2223671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|Aravindan Surendran|</a:t>
            </a:r>
            <a:endParaRPr lang="en-US" dirty="0"/>
          </a:p>
        </p:txBody>
      </p:sp>
      <p:sp>
        <p:nvSpPr>
          <p:cNvPr id="4" name="Date Placeholder 3"/>
          <p:cNvSpPr>
            <a:spLocks noGrp="1"/>
          </p:cNvSpPr>
          <p:nvPr>
            <p:ph type="dt" sz="half" idx="10"/>
          </p:nvPr>
        </p:nvSpPr>
        <p:spPr/>
        <p:txBody>
          <a:bodyPr/>
          <a:lstStyle/>
          <a:p>
            <a:fld id="{479EDF59-F336-4C40-AD00-AC6ECCFB7988}" type="datetime1">
              <a:rPr lang="en-US" smtClean="0"/>
              <a:t>3/10/20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287455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|Aravindan Surendran|</a:t>
            </a:r>
            <a:endParaRPr lang="en-US" dirty="0"/>
          </a:p>
        </p:txBody>
      </p:sp>
      <p:sp>
        <p:nvSpPr>
          <p:cNvPr id="4" name="Date Placeholder 3"/>
          <p:cNvSpPr>
            <a:spLocks noGrp="1"/>
          </p:cNvSpPr>
          <p:nvPr>
            <p:ph type="dt" sz="half" idx="10"/>
          </p:nvPr>
        </p:nvSpPr>
        <p:spPr/>
        <p:txBody>
          <a:bodyPr/>
          <a:lstStyle/>
          <a:p>
            <a:fld id="{5CCEA881-B7AB-5C42-A242-70F374F2A0CC}" type="datetime1">
              <a:rPr lang="en-US" smtClean="0"/>
              <a:t>3/10/20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23921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|Aravindan Surendran|</a:t>
            </a:r>
            <a:endParaRPr lang="en-US" dirty="0"/>
          </a:p>
        </p:txBody>
      </p:sp>
      <p:sp>
        <p:nvSpPr>
          <p:cNvPr id="4" name="Date Placeholder 3"/>
          <p:cNvSpPr>
            <a:spLocks noGrp="1"/>
          </p:cNvSpPr>
          <p:nvPr>
            <p:ph type="dt" sz="half" idx="10"/>
          </p:nvPr>
        </p:nvSpPr>
        <p:spPr/>
        <p:txBody>
          <a:bodyPr/>
          <a:lstStyle/>
          <a:p>
            <a:fld id="{2AD890E9-2C21-7847-9DC7-5A7126945B4A}" type="datetime1">
              <a:rPr lang="en-US" smtClean="0"/>
              <a:t>3/10/20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67015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a:t>|Aravindan Surendran|</a:t>
            </a:r>
            <a:endParaRPr lang="en-US" dirty="0"/>
          </a:p>
        </p:txBody>
      </p:sp>
      <p:sp>
        <p:nvSpPr>
          <p:cNvPr id="4" name="Date Placeholder 3"/>
          <p:cNvSpPr>
            <a:spLocks noGrp="1"/>
          </p:cNvSpPr>
          <p:nvPr>
            <p:ph type="dt" sz="half" idx="10"/>
          </p:nvPr>
        </p:nvSpPr>
        <p:spPr/>
        <p:txBody>
          <a:bodyPr/>
          <a:lstStyle/>
          <a:p>
            <a:fld id="{3C824E8C-FAED-3F4C-A522-355509F4089F}" type="datetime1">
              <a:rPr lang="en-US" smtClean="0"/>
              <a:t>3/10/20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033624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a:t>|Aravindan Surendran|</a:t>
            </a:r>
            <a:endParaRPr lang="en-US" dirty="0"/>
          </a:p>
        </p:txBody>
      </p:sp>
      <p:sp>
        <p:nvSpPr>
          <p:cNvPr id="5" name="Date Placeholder 4"/>
          <p:cNvSpPr>
            <a:spLocks noGrp="1"/>
          </p:cNvSpPr>
          <p:nvPr>
            <p:ph type="dt" sz="half" idx="10"/>
          </p:nvPr>
        </p:nvSpPr>
        <p:spPr/>
        <p:txBody>
          <a:bodyPr/>
          <a:lstStyle/>
          <a:p>
            <a:fld id="{39F7D773-E4C8-1340-8E23-F7B79E4B7C09}" type="datetime1">
              <a:rPr lang="en-US" smtClean="0"/>
              <a:t>3/10/20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2730453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7614" y="274638"/>
            <a:ext cx="9753600" cy="1325562"/>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a:t>|Aravindan Surendran|</a:t>
            </a:r>
            <a:endParaRPr lang="en-US" dirty="0"/>
          </a:p>
        </p:txBody>
      </p:sp>
      <p:sp>
        <p:nvSpPr>
          <p:cNvPr id="7" name="Date Placeholder 6"/>
          <p:cNvSpPr>
            <a:spLocks noGrp="1"/>
          </p:cNvSpPr>
          <p:nvPr>
            <p:ph type="dt" sz="half" idx="10"/>
          </p:nvPr>
        </p:nvSpPr>
        <p:spPr/>
        <p:txBody>
          <a:bodyPr/>
          <a:lstStyle/>
          <a:p>
            <a:fld id="{7803644E-6EFE-A441-9498-72726B876E47}" type="datetime1">
              <a:rPr lang="en-US" smtClean="0"/>
              <a:t>3/10/20</a:t>
            </a:fld>
            <a:endParaRPr lang="en-US"/>
          </a:p>
        </p:txBody>
      </p:sp>
      <p:sp>
        <p:nvSpPr>
          <p:cNvPr id="9" name="Slide Number Placeholder 8"/>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44210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a:t>|Aravindan Surendran|</a:t>
            </a:r>
            <a:endParaRPr lang="en-US" dirty="0"/>
          </a:p>
        </p:txBody>
      </p:sp>
      <p:sp>
        <p:nvSpPr>
          <p:cNvPr id="3" name="Date Placeholder 2"/>
          <p:cNvSpPr>
            <a:spLocks noGrp="1"/>
          </p:cNvSpPr>
          <p:nvPr>
            <p:ph type="dt" sz="half" idx="10"/>
          </p:nvPr>
        </p:nvSpPr>
        <p:spPr/>
        <p:txBody>
          <a:bodyPr/>
          <a:lstStyle/>
          <a:p>
            <a:fld id="{FABF711E-AECF-3148-8A15-07F54FF13684}" type="datetime1">
              <a:rPr lang="en-US" smtClean="0"/>
              <a:t>3/10/20</a:t>
            </a:fld>
            <a:endParaRPr lang="en-US"/>
          </a:p>
        </p:txBody>
      </p:sp>
      <p:sp>
        <p:nvSpPr>
          <p:cNvPr id="5" name="Slide Number Placeholder 4"/>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139068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|Aravindan Surendran|</a:t>
            </a:r>
            <a:endParaRPr lang="en-US" dirty="0"/>
          </a:p>
        </p:txBody>
      </p:sp>
      <p:sp>
        <p:nvSpPr>
          <p:cNvPr id="2" name="Date Placeholder 1"/>
          <p:cNvSpPr>
            <a:spLocks noGrp="1"/>
          </p:cNvSpPr>
          <p:nvPr>
            <p:ph type="dt" sz="half" idx="10"/>
          </p:nvPr>
        </p:nvSpPr>
        <p:spPr/>
        <p:txBody>
          <a:bodyPr/>
          <a:lstStyle/>
          <a:p>
            <a:fld id="{C31C54BB-69A8-D94C-916E-A6343FD5F76F}" type="datetime1">
              <a:rPr lang="en-US" smtClean="0"/>
              <a:t>3/10/20</a:t>
            </a:fld>
            <a:endParaRPr lang="en-US"/>
          </a:p>
        </p:txBody>
      </p:sp>
      <p:sp>
        <p:nvSpPr>
          <p:cNvPr id="4" name="Slide Number Placeholder 3"/>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529785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a:t>|Aravindan Surendran|</a:t>
            </a:r>
            <a:endParaRPr lang="en-US" dirty="0"/>
          </a:p>
        </p:txBody>
      </p:sp>
      <p:sp>
        <p:nvSpPr>
          <p:cNvPr id="5" name="Date Placeholder 4"/>
          <p:cNvSpPr>
            <a:spLocks noGrp="1"/>
          </p:cNvSpPr>
          <p:nvPr>
            <p:ph type="dt" sz="half" idx="10"/>
          </p:nvPr>
        </p:nvSpPr>
        <p:spPr/>
        <p:txBody>
          <a:bodyPr/>
          <a:lstStyle/>
          <a:p>
            <a:fld id="{BF0995C5-A614-6349-9194-9C0B31332586}" type="datetime1">
              <a:rPr lang="en-US" smtClean="0"/>
              <a:t>3/10/20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58198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a:t>|Aravindan Surendran|</a:t>
            </a:r>
            <a:endParaRPr lang="en-US" dirty="0"/>
          </a:p>
        </p:txBody>
      </p:sp>
      <p:sp>
        <p:nvSpPr>
          <p:cNvPr id="5" name="Date Placeholder 4"/>
          <p:cNvSpPr>
            <a:spLocks noGrp="1"/>
          </p:cNvSpPr>
          <p:nvPr>
            <p:ph type="dt" sz="half" idx="10"/>
          </p:nvPr>
        </p:nvSpPr>
        <p:spPr/>
        <p:txBody>
          <a:bodyPr/>
          <a:lstStyle/>
          <a:p>
            <a:fld id="{88F3DB40-3E76-E642-9B75-6A83A4D60031}" type="datetime1">
              <a:rPr lang="en-US" smtClean="0"/>
              <a:t>3/10/20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702941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9000">
              <a:schemeClr val="bg1"/>
            </a:gs>
            <a:gs pos="40000">
              <a:schemeClr val="bg2"/>
            </a:gs>
            <a:gs pos="10000">
              <a:schemeClr val="bg1">
                <a:lumMod val="95000"/>
              </a:schemeClr>
            </a:gs>
            <a:gs pos="100000">
              <a:schemeClr val="bg2">
                <a:lumMod val="90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8" name="Rectangle 7"/>
          <p:cNvSpPr/>
          <p:nvPr userDrawn="1"/>
        </p:nvSpPr>
        <p:spPr bwMode="ltGray">
          <a:xfrm>
            <a:off x="1460" y="0"/>
            <a:ext cx="12188952" cy="6858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2400"/>
          </a:p>
        </p:txBody>
      </p:sp>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a:t>|Aravindan Surendran|</a:t>
            </a:r>
            <a:endParaRPr lang="en-US" dirty="0"/>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FD41B9F4-30A6-9B43-ACD5-91AC1362B2A8}" type="datetime1">
              <a:rPr lang="en-US" smtClean="0"/>
              <a:t>3/10/20</a:t>
            </a:fld>
            <a:endParaRPr lang="en-US" dirty="0"/>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4317161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90000"/>
        </a:lnSpc>
        <a:spcBef>
          <a:spcPct val="0"/>
        </a:spcBef>
        <a:buNone/>
        <a:defRPr sz="4000" kern="1200" cap="all" baseline="0">
          <a:solidFill>
            <a:schemeClr val="accent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lumMod val="50000"/>
          </a:schemeClr>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8pPr>
      <a:lvl9pPr marL="1874520" indent="0" algn="l" defTabSz="914400" rtl="0" eaLnBrk="1" latinLnBrk="0" hangingPunct="1">
        <a:spcBef>
          <a:spcPts val="600"/>
        </a:spcBef>
        <a:buClr>
          <a:schemeClr val="accent1">
            <a:lumMod val="50000"/>
          </a:schemeClr>
        </a:buClr>
        <a:buSzPct val="80000"/>
        <a:buFont typeface="Arial" pitchFamily="34" charset="0"/>
        <a:buNone/>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github.com/AravindanSurendran/The-Battle-of-Neighborhoods" TargetMode="External"/><Relationship Id="rId3" Type="http://schemas.openxmlformats.org/officeDocument/2006/relationships/image" Target="../media/image1.png"/><Relationship Id="rId7" Type="http://schemas.openxmlformats.org/officeDocument/2006/relationships/hyperlink" Target="https://en.wikipedia.org/wiki/List_of_township-level_divisions_of_Shanghai"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hyperlink" Target="https://en.wikipedia.org/wiki/List_of_township-level_divisions_of_Beijing" TargetMode="External"/><Relationship Id="rId5" Type="http://schemas.openxmlformats.org/officeDocument/2006/relationships/hyperlink" Target="https://en.wikipedia.org/wiki/List_of_postal_codes_of_Canada:_M" TargetMode="External"/><Relationship Id="rId4" Type="http://schemas.openxmlformats.org/officeDocument/2006/relationships/hyperlink" Target="https://geo.nyu.edu/catalog/nyu_2451_34572"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b="1" dirty="0">
                <a:solidFill>
                  <a:srgbClr val="7030A0"/>
                </a:solidFill>
                <a:latin typeface="Gabriola" pitchFamily="82" charset="0"/>
              </a:rPr>
              <a:t>The battle of neighborhoods</a:t>
            </a:r>
            <a:br>
              <a:rPr lang="en-US" b="1" dirty="0">
                <a:solidFill>
                  <a:srgbClr val="7030A0"/>
                </a:solidFill>
                <a:latin typeface="Gabriola" pitchFamily="82" charset="0"/>
              </a:rPr>
            </a:br>
            <a:r>
              <a:rPr lang="en-US" sz="3200" dirty="0" err="1">
                <a:solidFill>
                  <a:srgbClr val="7030A0"/>
                </a:solidFill>
                <a:latin typeface="Gabriola" pitchFamily="82" charset="0"/>
                <a:ea typeface="Ayuthaya" pitchFamily="2" charset="-34"/>
                <a:cs typeface="Calibri" panose="020F0502020204030204" pitchFamily="34" charset="0"/>
              </a:rPr>
              <a:t>coursera</a:t>
            </a:r>
            <a:r>
              <a:rPr lang="en-US" sz="3200" dirty="0">
                <a:solidFill>
                  <a:srgbClr val="7030A0"/>
                </a:solidFill>
                <a:latin typeface="Gabriola" pitchFamily="82" charset="0"/>
                <a:ea typeface="Ayuthaya" pitchFamily="2" charset="-34"/>
                <a:cs typeface="Calibri" panose="020F0502020204030204" pitchFamily="34" charset="0"/>
              </a:rPr>
              <a:t> - </a:t>
            </a:r>
            <a:r>
              <a:rPr lang="en-US" sz="3200" dirty="0" err="1">
                <a:solidFill>
                  <a:srgbClr val="7030A0"/>
                </a:solidFill>
                <a:latin typeface="Gabriola" pitchFamily="82" charset="0"/>
                <a:ea typeface="Ayuthaya" pitchFamily="2" charset="-34"/>
                <a:cs typeface="Calibri" panose="020F0502020204030204" pitchFamily="34" charset="0"/>
              </a:rPr>
              <a:t>iBM</a:t>
            </a:r>
            <a:r>
              <a:rPr lang="en-US" sz="3200" dirty="0">
                <a:solidFill>
                  <a:srgbClr val="7030A0"/>
                </a:solidFill>
                <a:latin typeface="Gabriola" pitchFamily="82" charset="0"/>
                <a:ea typeface="Ayuthaya" pitchFamily="2" charset="-34"/>
                <a:cs typeface="Calibri" panose="020F0502020204030204" pitchFamily="34" charset="0"/>
              </a:rPr>
              <a:t> - Capstone project</a:t>
            </a:r>
          </a:p>
        </p:txBody>
      </p:sp>
      <p:sp>
        <p:nvSpPr>
          <p:cNvPr id="5" name="Subtitle 4"/>
          <p:cNvSpPr>
            <a:spLocks noGrp="1"/>
          </p:cNvSpPr>
          <p:nvPr>
            <p:ph type="subTitle" idx="1"/>
          </p:nvPr>
        </p:nvSpPr>
        <p:spPr/>
        <p:txBody>
          <a:bodyPr/>
          <a:lstStyle/>
          <a:p>
            <a:r>
              <a:rPr lang="en-US" dirty="0"/>
              <a:t>|</a:t>
            </a:r>
            <a:r>
              <a:rPr lang="en-US" dirty="0">
                <a:latin typeface="Apple Chancery" panose="03020702040506060504" pitchFamily="66" charset="-79"/>
                <a:ea typeface="Brush Script MT" panose="03060802040406070304" pitchFamily="66" charset="-122"/>
                <a:cs typeface="Apple Chancery" panose="03020702040506060504" pitchFamily="66" charset="-79"/>
              </a:rPr>
              <a:t>Aravindan Surendran</a:t>
            </a:r>
            <a:r>
              <a:rPr lang="en-US" dirty="0"/>
              <a:t>|</a:t>
            </a:r>
          </a:p>
        </p:txBody>
      </p:sp>
    </p:spTree>
    <p:extLst>
      <p:ext uri="{BB962C8B-B14F-4D97-AF65-F5344CB8AC3E}">
        <p14:creationId xmlns:p14="http://schemas.microsoft.com/office/powerpoint/2010/main" val="288708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b="1" u="sng" dirty="0">
                <a:solidFill>
                  <a:srgbClr val="7030A0"/>
                </a:solidFill>
                <a:latin typeface="Gabriola" pitchFamily="82" charset="0"/>
              </a:rPr>
              <a:t>Results:</a:t>
            </a:r>
          </a:p>
        </p:txBody>
      </p:sp>
      <p:sp>
        <p:nvSpPr>
          <p:cNvPr id="9" name="Content Placeholder 8"/>
          <p:cNvSpPr>
            <a:spLocks noGrp="1"/>
          </p:cNvSpPr>
          <p:nvPr>
            <p:ph idx="1"/>
          </p:nvPr>
        </p:nvSpPr>
        <p:spPr>
          <a:xfrm>
            <a:off x="1217614" y="1828800"/>
            <a:ext cx="2666998" cy="2590800"/>
          </a:xfrm>
        </p:spPr>
        <p:txBody>
          <a:bodyPr>
            <a:normAutofit/>
          </a:bodyPr>
          <a:lstStyle/>
          <a:p>
            <a:pPr marL="45720" indent="0" algn="just">
              <a:buNone/>
            </a:pPr>
            <a:r>
              <a:rPr lang="en-US" sz="1600" dirty="0">
                <a:solidFill>
                  <a:srgbClr val="7030A0"/>
                </a:solidFill>
                <a:latin typeface="Avenir Next Condensed" panose="020B0506020202020204" pitchFamily="34" charset="0"/>
              </a:rPr>
              <a:t>Cluster 1 :-</a:t>
            </a:r>
          </a:p>
          <a:p>
            <a:pPr marL="45720" indent="0" algn="just">
              <a:buNone/>
            </a:pPr>
            <a:r>
              <a:rPr lang="en-US" sz="1600" dirty="0">
                <a:latin typeface="Avenir Next Condensed" panose="020B0506020202020204" pitchFamily="34" charset="0"/>
              </a:rPr>
              <a:t>Cluster 1 is the residential area of each city. Each neighborhood has access to fast food restaurants and outdoor parks. There are also a lot of restaurants, convenience stores and supermarkets.</a:t>
            </a:r>
          </a:p>
          <a:p>
            <a:pPr marL="45720" indent="0">
              <a:buNone/>
            </a:pPr>
            <a:endParaRPr lang="en-US" dirty="0"/>
          </a:p>
        </p:txBody>
      </p:sp>
      <p:sp>
        <p:nvSpPr>
          <p:cNvPr id="2" name="Footer Placeholder 1">
            <a:extLst>
              <a:ext uri="{FF2B5EF4-FFF2-40B4-BE49-F238E27FC236}">
                <a16:creationId xmlns:a16="http://schemas.microsoft.com/office/drawing/2014/main" id="{5FBF49F6-C143-D84C-969B-5EC3FB7C5923}"/>
              </a:ext>
            </a:extLst>
          </p:cNvPr>
          <p:cNvSpPr>
            <a:spLocks noGrp="1"/>
          </p:cNvSpPr>
          <p:nvPr>
            <p:ph type="ftr" sz="quarter" idx="11"/>
          </p:nvPr>
        </p:nvSpPr>
        <p:spPr/>
        <p:txBody>
          <a:bodyPr/>
          <a:lstStyle/>
          <a:p>
            <a:r>
              <a:rPr lang="en-US"/>
              <a:t>|Aravindan Surendran|</a:t>
            </a:r>
            <a:endParaRPr lang="en-US" dirty="0"/>
          </a:p>
        </p:txBody>
      </p:sp>
      <p:pic>
        <p:nvPicPr>
          <p:cNvPr id="5" name="Picture 4">
            <a:extLst>
              <a:ext uri="{FF2B5EF4-FFF2-40B4-BE49-F238E27FC236}">
                <a16:creationId xmlns:a16="http://schemas.microsoft.com/office/drawing/2014/main" id="{958AB487-347D-4149-AE61-9A3E7F33AB77}"/>
              </a:ext>
            </a:extLst>
          </p:cNvPr>
          <p:cNvPicPr>
            <a:picLocks noChangeAspect="1"/>
          </p:cNvPicPr>
          <p:nvPr/>
        </p:nvPicPr>
        <p:blipFill>
          <a:blip r:embed="rId3"/>
          <a:stretch>
            <a:fillRect/>
          </a:stretch>
        </p:blipFill>
        <p:spPr>
          <a:xfrm>
            <a:off x="3960812" y="1600199"/>
            <a:ext cx="7391400" cy="4431675"/>
          </a:xfrm>
          <a:prstGeom prst="rect">
            <a:avLst/>
          </a:prstGeom>
        </p:spPr>
      </p:pic>
    </p:spTree>
    <p:extLst>
      <p:ext uri="{BB962C8B-B14F-4D97-AF65-F5344CB8AC3E}">
        <p14:creationId xmlns:p14="http://schemas.microsoft.com/office/powerpoint/2010/main" val="242395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b="1" u="sng" dirty="0">
                <a:solidFill>
                  <a:srgbClr val="7030A0"/>
                </a:solidFill>
                <a:latin typeface="Gabriola" pitchFamily="82" charset="0"/>
              </a:rPr>
              <a:t>Results:</a:t>
            </a:r>
          </a:p>
        </p:txBody>
      </p:sp>
      <p:sp>
        <p:nvSpPr>
          <p:cNvPr id="9" name="Content Placeholder 8"/>
          <p:cNvSpPr>
            <a:spLocks noGrp="1"/>
          </p:cNvSpPr>
          <p:nvPr>
            <p:ph idx="1"/>
          </p:nvPr>
        </p:nvSpPr>
        <p:spPr>
          <a:xfrm>
            <a:off x="1217614" y="1828800"/>
            <a:ext cx="9448798" cy="990600"/>
          </a:xfrm>
        </p:spPr>
        <p:txBody>
          <a:bodyPr>
            <a:normAutofit/>
          </a:bodyPr>
          <a:lstStyle/>
          <a:p>
            <a:pPr marL="45720" indent="0" algn="just">
              <a:buNone/>
            </a:pPr>
            <a:r>
              <a:rPr lang="en-US" sz="1700" dirty="0">
                <a:solidFill>
                  <a:srgbClr val="7030A0"/>
                </a:solidFill>
                <a:latin typeface="Avenir Next Condensed" panose="020B0506020202020204" pitchFamily="34" charset="0"/>
              </a:rPr>
              <a:t>Cluster 2 :-</a:t>
            </a:r>
          </a:p>
          <a:p>
            <a:pPr marL="45720" indent="0">
              <a:buNone/>
            </a:pPr>
            <a:r>
              <a:rPr lang="en-US" sz="1700" dirty="0">
                <a:latin typeface="Avenir Next Condensed" panose="020B0506020202020204" pitchFamily="34" charset="0"/>
              </a:rPr>
              <a:t>Cluster 2 represents venues in New York and Toronto neighborhoods with pizza places, banks, mobile phone shops nearby.</a:t>
            </a:r>
          </a:p>
          <a:p>
            <a:pPr marL="45720" indent="0">
              <a:buNone/>
            </a:pPr>
            <a:endParaRPr lang="en-US" dirty="0"/>
          </a:p>
        </p:txBody>
      </p:sp>
      <p:sp>
        <p:nvSpPr>
          <p:cNvPr id="2" name="Footer Placeholder 1">
            <a:extLst>
              <a:ext uri="{FF2B5EF4-FFF2-40B4-BE49-F238E27FC236}">
                <a16:creationId xmlns:a16="http://schemas.microsoft.com/office/drawing/2014/main" id="{5FBF49F6-C143-D84C-969B-5EC3FB7C5923}"/>
              </a:ext>
            </a:extLst>
          </p:cNvPr>
          <p:cNvSpPr>
            <a:spLocks noGrp="1"/>
          </p:cNvSpPr>
          <p:nvPr>
            <p:ph type="ftr" sz="quarter" idx="11"/>
          </p:nvPr>
        </p:nvSpPr>
        <p:spPr/>
        <p:txBody>
          <a:bodyPr/>
          <a:lstStyle/>
          <a:p>
            <a:r>
              <a:rPr lang="en-US"/>
              <a:t>|Aravindan Surendran|</a:t>
            </a:r>
            <a:endParaRPr lang="en-US" dirty="0"/>
          </a:p>
        </p:txBody>
      </p:sp>
      <p:pic>
        <p:nvPicPr>
          <p:cNvPr id="4" name="Picture 3">
            <a:extLst>
              <a:ext uri="{FF2B5EF4-FFF2-40B4-BE49-F238E27FC236}">
                <a16:creationId xmlns:a16="http://schemas.microsoft.com/office/drawing/2014/main" id="{3CD0F36C-31AC-134E-8C6F-5FD6A9B794AA}"/>
              </a:ext>
            </a:extLst>
          </p:cNvPr>
          <p:cNvPicPr>
            <a:picLocks noChangeAspect="1"/>
          </p:cNvPicPr>
          <p:nvPr/>
        </p:nvPicPr>
        <p:blipFill>
          <a:blip r:embed="rId3"/>
          <a:stretch>
            <a:fillRect/>
          </a:stretch>
        </p:blipFill>
        <p:spPr>
          <a:xfrm>
            <a:off x="1370011" y="2868612"/>
            <a:ext cx="9051021" cy="2693987"/>
          </a:xfrm>
          <a:prstGeom prst="rect">
            <a:avLst/>
          </a:prstGeom>
        </p:spPr>
      </p:pic>
    </p:spTree>
    <p:extLst>
      <p:ext uri="{BB962C8B-B14F-4D97-AF65-F5344CB8AC3E}">
        <p14:creationId xmlns:p14="http://schemas.microsoft.com/office/powerpoint/2010/main" val="1590439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b="1" u="sng" dirty="0">
                <a:solidFill>
                  <a:srgbClr val="7030A0"/>
                </a:solidFill>
                <a:latin typeface="Gabriola" pitchFamily="82" charset="0"/>
              </a:rPr>
              <a:t>Results:</a:t>
            </a:r>
          </a:p>
        </p:txBody>
      </p:sp>
      <p:sp>
        <p:nvSpPr>
          <p:cNvPr id="9" name="Content Placeholder 8"/>
          <p:cNvSpPr>
            <a:spLocks noGrp="1"/>
          </p:cNvSpPr>
          <p:nvPr>
            <p:ph idx="1"/>
          </p:nvPr>
        </p:nvSpPr>
        <p:spPr>
          <a:xfrm>
            <a:off x="1217614" y="1828800"/>
            <a:ext cx="9448798" cy="990600"/>
          </a:xfrm>
        </p:spPr>
        <p:txBody>
          <a:bodyPr>
            <a:normAutofit/>
          </a:bodyPr>
          <a:lstStyle/>
          <a:p>
            <a:pPr marL="45720" indent="0" algn="just">
              <a:buNone/>
            </a:pPr>
            <a:r>
              <a:rPr lang="en-US" sz="1700" dirty="0">
                <a:solidFill>
                  <a:srgbClr val="7030A0"/>
                </a:solidFill>
                <a:latin typeface="Avenir Next Condensed" panose="020B0506020202020204" pitchFamily="34" charset="0"/>
              </a:rPr>
              <a:t>Cluster 3 :-</a:t>
            </a:r>
          </a:p>
          <a:p>
            <a:pPr marL="45720" indent="0">
              <a:buNone/>
            </a:pPr>
            <a:r>
              <a:rPr lang="en-US" sz="1700" dirty="0">
                <a:latin typeface="Avenir Next Condensed" panose="020B0506020202020204" pitchFamily="34" charset="0"/>
              </a:rPr>
              <a:t>Most venues in cluster 3 are in New York neighborhoods with a lot of Italian and pizza places.</a:t>
            </a:r>
          </a:p>
          <a:p>
            <a:pPr marL="45720" indent="0">
              <a:buNone/>
            </a:pPr>
            <a:endParaRPr lang="en-US" dirty="0"/>
          </a:p>
        </p:txBody>
      </p:sp>
      <p:sp>
        <p:nvSpPr>
          <p:cNvPr id="2" name="Footer Placeholder 1">
            <a:extLst>
              <a:ext uri="{FF2B5EF4-FFF2-40B4-BE49-F238E27FC236}">
                <a16:creationId xmlns:a16="http://schemas.microsoft.com/office/drawing/2014/main" id="{5FBF49F6-C143-D84C-969B-5EC3FB7C5923}"/>
              </a:ext>
            </a:extLst>
          </p:cNvPr>
          <p:cNvSpPr>
            <a:spLocks noGrp="1"/>
          </p:cNvSpPr>
          <p:nvPr>
            <p:ph type="ftr" sz="quarter" idx="11"/>
          </p:nvPr>
        </p:nvSpPr>
        <p:spPr/>
        <p:txBody>
          <a:bodyPr/>
          <a:lstStyle/>
          <a:p>
            <a:r>
              <a:rPr lang="en-US"/>
              <a:t>|Aravindan Surendran|</a:t>
            </a:r>
            <a:endParaRPr lang="en-US" dirty="0"/>
          </a:p>
        </p:txBody>
      </p:sp>
      <p:pic>
        <p:nvPicPr>
          <p:cNvPr id="5" name="Picture 4">
            <a:extLst>
              <a:ext uri="{FF2B5EF4-FFF2-40B4-BE49-F238E27FC236}">
                <a16:creationId xmlns:a16="http://schemas.microsoft.com/office/drawing/2014/main" id="{C2EB1776-FA37-B14E-8D44-EC95F87DFB51}"/>
              </a:ext>
            </a:extLst>
          </p:cNvPr>
          <p:cNvPicPr>
            <a:picLocks noChangeAspect="1"/>
          </p:cNvPicPr>
          <p:nvPr/>
        </p:nvPicPr>
        <p:blipFill>
          <a:blip r:embed="rId3"/>
          <a:stretch>
            <a:fillRect/>
          </a:stretch>
        </p:blipFill>
        <p:spPr>
          <a:xfrm>
            <a:off x="1370012" y="2868612"/>
            <a:ext cx="8991600" cy="2676301"/>
          </a:xfrm>
          <a:prstGeom prst="rect">
            <a:avLst/>
          </a:prstGeom>
        </p:spPr>
      </p:pic>
    </p:spTree>
    <p:extLst>
      <p:ext uri="{BB962C8B-B14F-4D97-AF65-F5344CB8AC3E}">
        <p14:creationId xmlns:p14="http://schemas.microsoft.com/office/powerpoint/2010/main" val="3175105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b="1" u="sng" dirty="0">
                <a:solidFill>
                  <a:srgbClr val="7030A0"/>
                </a:solidFill>
                <a:latin typeface="Gabriola" pitchFamily="82" charset="0"/>
              </a:rPr>
              <a:t>Results:</a:t>
            </a:r>
          </a:p>
        </p:txBody>
      </p:sp>
      <p:sp>
        <p:nvSpPr>
          <p:cNvPr id="9" name="Content Placeholder 8"/>
          <p:cNvSpPr>
            <a:spLocks noGrp="1"/>
          </p:cNvSpPr>
          <p:nvPr>
            <p:ph idx="1"/>
          </p:nvPr>
        </p:nvSpPr>
        <p:spPr>
          <a:xfrm>
            <a:off x="1217614" y="1828800"/>
            <a:ext cx="9448798" cy="990600"/>
          </a:xfrm>
        </p:spPr>
        <p:txBody>
          <a:bodyPr>
            <a:normAutofit lnSpcReduction="10000"/>
          </a:bodyPr>
          <a:lstStyle/>
          <a:p>
            <a:pPr marL="45720" indent="0" algn="just">
              <a:buNone/>
            </a:pPr>
            <a:r>
              <a:rPr lang="en-US" sz="1700" dirty="0">
                <a:solidFill>
                  <a:srgbClr val="7030A0"/>
                </a:solidFill>
                <a:latin typeface="Avenir Next Condensed" panose="020B0506020202020204" pitchFamily="34" charset="0"/>
              </a:rPr>
              <a:t>Cluster 4 :-</a:t>
            </a:r>
          </a:p>
          <a:p>
            <a:pPr marL="45720" indent="0">
              <a:buNone/>
            </a:pPr>
            <a:r>
              <a:rPr lang="en-US" sz="1700" dirty="0">
                <a:latin typeface="Avenir Next Condensed" panose="020B0506020202020204" pitchFamily="34" charset="0"/>
              </a:rPr>
              <a:t>Cluster 4 includes the neighborhoods in New York and Toronto. These neighborhoods have a lot of dining place with Mexican and American cuisine.</a:t>
            </a:r>
          </a:p>
          <a:p>
            <a:pPr marL="45720" indent="0">
              <a:buNone/>
            </a:pPr>
            <a:endParaRPr lang="en-US" dirty="0"/>
          </a:p>
        </p:txBody>
      </p:sp>
      <p:sp>
        <p:nvSpPr>
          <p:cNvPr id="2" name="Footer Placeholder 1">
            <a:extLst>
              <a:ext uri="{FF2B5EF4-FFF2-40B4-BE49-F238E27FC236}">
                <a16:creationId xmlns:a16="http://schemas.microsoft.com/office/drawing/2014/main" id="{5FBF49F6-C143-D84C-969B-5EC3FB7C5923}"/>
              </a:ext>
            </a:extLst>
          </p:cNvPr>
          <p:cNvSpPr>
            <a:spLocks noGrp="1"/>
          </p:cNvSpPr>
          <p:nvPr>
            <p:ph type="ftr" sz="quarter" idx="11"/>
          </p:nvPr>
        </p:nvSpPr>
        <p:spPr/>
        <p:txBody>
          <a:bodyPr/>
          <a:lstStyle/>
          <a:p>
            <a:r>
              <a:rPr lang="en-US"/>
              <a:t>|Aravindan Surendran|</a:t>
            </a:r>
            <a:endParaRPr lang="en-US" dirty="0"/>
          </a:p>
        </p:txBody>
      </p:sp>
      <p:pic>
        <p:nvPicPr>
          <p:cNvPr id="4" name="Picture 3">
            <a:extLst>
              <a:ext uri="{FF2B5EF4-FFF2-40B4-BE49-F238E27FC236}">
                <a16:creationId xmlns:a16="http://schemas.microsoft.com/office/drawing/2014/main" id="{119A5048-193C-0F42-8F16-F50A6403C57E}"/>
              </a:ext>
            </a:extLst>
          </p:cNvPr>
          <p:cNvPicPr>
            <a:picLocks noChangeAspect="1"/>
          </p:cNvPicPr>
          <p:nvPr/>
        </p:nvPicPr>
        <p:blipFill>
          <a:blip r:embed="rId3"/>
          <a:stretch>
            <a:fillRect/>
          </a:stretch>
        </p:blipFill>
        <p:spPr>
          <a:xfrm>
            <a:off x="1370012" y="3047999"/>
            <a:ext cx="9601202" cy="2857745"/>
          </a:xfrm>
          <a:prstGeom prst="rect">
            <a:avLst/>
          </a:prstGeom>
        </p:spPr>
      </p:pic>
    </p:spTree>
    <p:extLst>
      <p:ext uri="{BB962C8B-B14F-4D97-AF65-F5344CB8AC3E}">
        <p14:creationId xmlns:p14="http://schemas.microsoft.com/office/powerpoint/2010/main" val="3406197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b="1" u="sng" dirty="0">
                <a:solidFill>
                  <a:srgbClr val="7030A0"/>
                </a:solidFill>
                <a:latin typeface="Gabriola" pitchFamily="82" charset="0"/>
              </a:rPr>
              <a:t>Results:</a:t>
            </a:r>
          </a:p>
        </p:txBody>
      </p:sp>
      <p:sp>
        <p:nvSpPr>
          <p:cNvPr id="9" name="Content Placeholder 8"/>
          <p:cNvSpPr>
            <a:spLocks noGrp="1"/>
          </p:cNvSpPr>
          <p:nvPr>
            <p:ph idx="1"/>
          </p:nvPr>
        </p:nvSpPr>
        <p:spPr>
          <a:xfrm>
            <a:off x="1217614" y="1828800"/>
            <a:ext cx="2362198" cy="3429000"/>
          </a:xfrm>
        </p:spPr>
        <p:txBody>
          <a:bodyPr>
            <a:normAutofit/>
          </a:bodyPr>
          <a:lstStyle/>
          <a:p>
            <a:pPr marL="45720" indent="0" algn="just">
              <a:buNone/>
            </a:pPr>
            <a:r>
              <a:rPr lang="en-US" sz="1600" dirty="0">
                <a:solidFill>
                  <a:srgbClr val="7030A0"/>
                </a:solidFill>
                <a:latin typeface="Avenir Next Condensed" panose="020B0506020202020204" pitchFamily="34" charset="0"/>
              </a:rPr>
              <a:t>Cluster 6 :-</a:t>
            </a:r>
          </a:p>
          <a:p>
            <a:pPr marL="45720" indent="0" algn="just">
              <a:buNone/>
            </a:pPr>
            <a:r>
              <a:rPr lang="en-US" sz="1600" dirty="0">
                <a:latin typeface="Avenir Next Condensed" panose="020B0506020202020204" pitchFamily="34" charset="0"/>
              </a:rPr>
              <a:t>Cluster 6 is basically the city center where surrounded by a variety of venues, including theaters, parks, restaurants and bars. It includes the Manhattan area of New York and downtown Toronto.</a:t>
            </a:r>
          </a:p>
        </p:txBody>
      </p:sp>
      <p:sp>
        <p:nvSpPr>
          <p:cNvPr id="2" name="Footer Placeholder 1">
            <a:extLst>
              <a:ext uri="{FF2B5EF4-FFF2-40B4-BE49-F238E27FC236}">
                <a16:creationId xmlns:a16="http://schemas.microsoft.com/office/drawing/2014/main" id="{5FBF49F6-C143-D84C-969B-5EC3FB7C5923}"/>
              </a:ext>
            </a:extLst>
          </p:cNvPr>
          <p:cNvSpPr>
            <a:spLocks noGrp="1"/>
          </p:cNvSpPr>
          <p:nvPr>
            <p:ph type="ftr" sz="quarter" idx="11"/>
          </p:nvPr>
        </p:nvSpPr>
        <p:spPr/>
        <p:txBody>
          <a:bodyPr/>
          <a:lstStyle/>
          <a:p>
            <a:r>
              <a:rPr lang="en-US"/>
              <a:t>|Aravindan Surendran|</a:t>
            </a:r>
            <a:endParaRPr lang="en-US" dirty="0"/>
          </a:p>
        </p:txBody>
      </p:sp>
      <p:pic>
        <p:nvPicPr>
          <p:cNvPr id="5" name="Picture 4">
            <a:extLst>
              <a:ext uri="{FF2B5EF4-FFF2-40B4-BE49-F238E27FC236}">
                <a16:creationId xmlns:a16="http://schemas.microsoft.com/office/drawing/2014/main" id="{296AEDD2-4D06-504F-9C5B-B1CDA5DFFD5A}"/>
              </a:ext>
            </a:extLst>
          </p:cNvPr>
          <p:cNvPicPr>
            <a:picLocks noChangeAspect="1"/>
          </p:cNvPicPr>
          <p:nvPr/>
        </p:nvPicPr>
        <p:blipFill>
          <a:blip r:embed="rId3"/>
          <a:stretch>
            <a:fillRect/>
          </a:stretch>
        </p:blipFill>
        <p:spPr>
          <a:xfrm>
            <a:off x="3732212" y="1578990"/>
            <a:ext cx="7467600" cy="4413400"/>
          </a:xfrm>
          <a:prstGeom prst="rect">
            <a:avLst/>
          </a:prstGeom>
        </p:spPr>
      </p:pic>
    </p:spTree>
    <p:extLst>
      <p:ext uri="{BB962C8B-B14F-4D97-AF65-F5344CB8AC3E}">
        <p14:creationId xmlns:p14="http://schemas.microsoft.com/office/powerpoint/2010/main" val="192407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b="1" u="sng" dirty="0">
                <a:solidFill>
                  <a:srgbClr val="7030A0"/>
                </a:solidFill>
                <a:latin typeface="Gabriola" pitchFamily="82" charset="0"/>
              </a:rPr>
              <a:t>Results:</a:t>
            </a:r>
          </a:p>
        </p:txBody>
      </p:sp>
      <p:sp>
        <p:nvSpPr>
          <p:cNvPr id="9" name="Content Placeholder 8"/>
          <p:cNvSpPr>
            <a:spLocks noGrp="1"/>
          </p:cNvSpPr>
          <p:nvPr>
            <p:ph idx="1"/>
          </p:nvPr>
        </p:nvSpPr>
        <p:spPr>
          <a:xfrm>
            <a:off x="1217614" y="1828800"/>
            <a:ext cx="2362198" cy="3429000"/>
          </a:xfrm>
        </p:spPr>
        <p:txBody>
          <a:bodyPr>
            <a:normAutofit/>
          </a:bodyPr>
          <a:lstStyle/>
          <a:p>
            <a:pPr marL="45720" indent="0" algn="just">
              <a:buNone/>
            </a:pPr>
            <a:r>
              <a:rPr lang="en-US" sz="1600" dirty="0">
                <a:solidFill>
                  <a:srgbClr val="7030A0"/>
                </a:solidFill>
                <a:latin typeface="Avenir Next Condensed" panose="020B0506020202020204" pitchFamily="34" charset="0"/>
              </a:rPr>
              <a:t>Cluster 8 :-</a:t>
            </a:r>
          </a:p>
          <a:p>
            <a:pPr marL="45720" indent="0" algn="just">
              <a:buNone/>
            </a:pPr>
            <a:r>
              <a:rPr lang="en-US" sz="1600" dirty="0">
                <a:latin typeface="Avenir Next Condensed" panose="020B0506020202020204" pitchFamily="34" charset="0"/>
              </a:rPr>
              <a:t>Cluster 8 contains the neighborhoods without much nearby venues, including the suburb of New York, Toronto and most parts of Beijing and Shanghai.</a:t>
            </a:r>
          </a:p>
        </p:txBody>
      </p:sp>
      <p:sp>
        <p:nvSpPr>
          <p:cNvPr id="2" name="Footer Placeholder 1">
            <a:extLst>
              <a:ext uri="{FF2B5EF4-FFF2-40B4-BE49-F238E27FC236}">
                <a16:creationId xmlns:a16="http://schemas.microsoft.com/office/drawing/2014/main" id="{5FBF49F6-C143-D84C-969B-5EC3FB7C5923}"/>
              </a:ext>
            </a:extLst>
          </p:cNvPr>
          <p:cNvSpPr>
            <a:spLocks noGrp="1"/>
          </p:cNvSpPr>
          <p:nvPr>
            <p:ph type="ftr" sz="quarter" idx="11"/>
          </p:nvPr>
        </p:nvSpPr>
        <p:spPr/>
        <p:txBody>
          <a:bodyPr/>
          <a:lstStyle/>
          <a:p>
            <a:r>
              <a:rPr lang="en-US"/>
              <a:t>|Aravindan Surendran|</a:t>
            </a:r>
            <a:endParaRPr lang="en-US" dirty="0"/>
          </a:p>
        </p:txBody>
      </p:sp>
      <p:pic>
        <p:nvPicPr>
          <p:cNvPr id="4" name="Picture 3">
            <a:extLst>
              <a:ext uri="{FF2B5EF4-FFF2-40B4-BE49-F238E27FC236}">
                <a16:creationId xmlns:a16="http://schemas.microsoft.com/office/drawing/2014/main" id="{0AB71DBC-5627-FB4D-B6F9-3A03E596B90A}"/>
              </a:ext>
            </a:extLst>
          </p:cNvPr>
          <p:cNvPicPr>
            <a:picLocks noChangeAspect="1"/>
          </p:cNvPicPr>
          <p:nvPr/>
        </p:nvPicPr>
        <p:blipFill>
          <a:blip r:embed="rId3"/>
          <a:stretch>
            <a:fillRect/>
          </a:stretch>
        </p:blipFill>
        <p:spPr>
          <a:xfrm>
            <a:off x="3579812" y="1524000"/>
            <a:ext cx="7467600" cy="4477362"/>
          </a:xfrm>
          <a:prstGeom prst="rect">
            <a:avLst/>
          </a:prstGeom>
        </p:spPr>
      </p:pic>
    </p:spTree>
    <p:extLst>
      <p:ext uri="{BB962C8B-B14F-4D97-AF65-F5344CB8AC3E}">
        <p14:creationId xmlns:p14="http://schemas.microsoft.com/office/powerpoint/2010/main" val="2849840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u="sng" dirty="0">
                <a:solidFill>
                  <a:srgbClr val="7030A0"/>
                </a:solidFill>
                <a:latin typeface="Gabriola" pitchFamily="82" charset="0"/>
              </a:rPr>
              <a:t>Discussion:</a:t>
            </a:r>
            <a:endParaRPr lang="en-US" u="sng" dirty="0">
              <a:solidFill>
                <a:srgbClr val="7030A0"/>
              </a:solidFill>
              <a:latin typeface="Gabriola" pitchFamily="82" charset="0"/>
            </a:endParaRPr>
          </a:p>
        </p:txBody>
      </p:sp>
      <p:sp>
        <p:nvSpPr>
          <p:cNvPr id="5" name="Content Placeholder 4"/>
          <p:cNvSpPr>
            <a:spLocks noGrp="1"/>
          </p:cNvSpPr>
          <p:nvPr>
            <p:ph sz="half" idx="1"/>
          </p:nvPr>
        </p:nvSpPr>
        <p:spPr>
          <a:xfrm>
            <a:off x="1233278" y="1828800"/>
            <a:ext cx="9737935" cy="3581400"/>
          </a:xfrm>
        </p:spPr>
        <p:txBody>
          <a:bodyPr>
            <a:normAutofit/>
          </a:bodyPr>
          <a:lstStyle/>
          <a:p>
            <a:pPr marL="45720" indent="0" algn="just">
              <a:buNone/>
            </a:pPr>
            <a:r>
              <a:rPr lang="en-US" sz="1700" dirty="0">
                <a:latin typeface="Avenir Next Condensed" panose="020B0506020202020204" pitchFamily="34" charset="0"/>
              </a:rPr>
              <a:t>Overall, the results are not surprising. Toronto and New York are much more similar than Shanghai and Beijing, because they are much closer in location and have similar cultural background. Despite that, we were able to find some similar neighborhoods among these four cities. For those who are looking for a good residential area to settle down, neighborhoods in cluster 1 will be a good consideration. These neighborhoods are not crowded as city centers, but has a number of outdoor parks, restaurants and supermarkets. For those who have a job in the city center and don’t want to spend much time on transportation, neighborhoods in cluster 6 will be good. Please note that in cluster 8, it doesn't mean Beijing and Shanghai are less bustling. In fact, Beijing and Shanghai have even larger density of population. I think this is because the venue information provider Foursquare is located in USA, thus New York and Toronto have much more information than Beijing and Shanghai. Some venue providers located in China may help to have a more detailed analysis.</a:t>
            </a:r>
          </a:p>
          <a:p>
            <a:pPr marL="45720" indent="0">
              <a:buNone/>
            </a:pPr>
            <a:endParaRPr lang="en-US" dirty="0"/>
          </a:p>
        </p:txBody>
      </p:sp>
      <p:sp>
        <p:nvSpPr>
          <p:cNvPr id="3" name="Footer Placeholder 2">
            <a:extLst>
              <a:ext uri="{FF2B5EF4-FFF2-40B4-BE49-F238E27FC236}">
                <a16:creationId xmlns:a16="http://schemas.microsoft.com/office/drawing/2014/main" id="{7CAFEE0C-7514-EF48-8A7E-97C3CBF1EFA0}"/>
              </a:ext>
            </a:extLst>
          </p:cNvPr>
          <p:cNvSpPr>
            <a:spLocks noGrp="1"/>
          </p:cNvSpPr>
          <p:nvPr>
            <p:ph type="ftr" sz="quarter" idx="11"/>
          </p:nvPr>
        </p:nvSpPr>
        <p:spPr/>
        <p:txBody>
          <a:bodyPr/>
          <a:lstStyle/>
          <a:p>
            <a:r>
              <a:rPr lang="en-US"/>
              <a:t>|Aravindan Surendran|</a:t>
            </a:r>
            <a:endParaRPr lang="en-US" dirty="0"/>
          </a:p>
        </p:txBody>
      </p:sp>
    </p:spTree>
    <p:extLst>
      <p:ext uri="{BB962C8B-B14F-4D97-AF65-F5344CB8AC3E}">
        <p14:creationId xmlns:p14="http://schemas.microsoft.com/office/powerpoint/2010/main" val="4040197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u="sng" dirty="0">
                <a:solidFill>
                  <a:srgbClr val="7030A0"/>
                </a:solidFill>
                <a:latin typeface="Gabriola" pitchFamily="82" charset="0"/>
              </a:rPr>
              <a:t>Conclusion:</a:t>
            </a:r>
            <a:endParaRPr lang="en-US" u="sng" dirty="0">
              <a:solidFill>
                <a:srgbClr val="7030A0"/>
              </a:solidFill>
              <a:latin typeface="Gabriola" pitchFamily="82" charset="0"/>
            </a:endParaRPr>
          </a:p>
        </p:txBody>
      </p:sp>
      <p:sp>
        <p:nvSpPr>
          <p:cNvPr id="3" name="Content Placeholder 2"/>
          <p:cNvSpPr>
            <a:spLocks noGrp="1"/>
          </p:cNvSpPr>
          <p:nvPr>
            <p:ph sz="half" idx="1"/>
          </p:nvPr>
        </p:nvSpPr>
        <p:spPr/>
        <p:txBody>
          <a:bodyPr>
            <a:normAutofit/>
          </a:bodyPr>
          <a:lstStyle/>
          <a:p>
            <a:pPr marL="45720" indent="0" algn="just">
              <a:buNone/>
            </a:pPr>
            <a:r>
              <a:rPr lang="en-US" sz="1600" dirty="0">
                <a:latin typeface="Avenir Next Condensed" panose="020B0506020202020204" pitchFamily="34" charset="0"/>
              </a:rPr>
              <a:t>I hope I convince you that despite the distinct cultural and geographical location differences of New York, Toronto, Beijing and Shanghai, there are several similar neighborhoods in cluster 1, 2, 3, 4 and 6. I hope this could provide some useful information for people who are considering moving among Canada, USA and China.</a:t>
            </a:r>
          </a:p>
          <a:p>
            <a:pPr marL="45720" indent="0">
              <a:buNone/>
            </a:pPr>
            <a:endParaRPr lang="en-US" dirty="0"/>
          </a:p>
        </p:txBody>
      </p:sp>
      <p:sp>
        <p:nvSpPr>
          <p:cNvPr id="2" name="Footer Placeholder 1">
            <a:extLst>
              <a:ext uri="{FF2B5EF4-FFF2-40B4-BE49-F238E27FC236}">
                <a16:creationId xmlns:a16="http://schemas.microsoft.com/office/drawing/2014/main" id="{10A00146-7F5E-AB46-9B3A-63ED042B420F}"/>
              </a:ext>
            </a:extLst>
          </p:cNvPr>
          <p:cNvSpPr>
            <a:spLocks noGrp="1"/>
          </p:cNvSpPr>
          <p:nvPr>
            <p:ph type="ftr" sz="quarter" idx="11"/>
          </p:nvPr>
        </p:nvSpPr>
        <p:spPr/>
        <p:txBody>
          <a:bodyPr/>
          <a:lstStyle/>
          <a:p>
            <a:r>
              <a:rPr lang="en-US"/>
              <a:t>|Aravindan Surendran|</a:t>
            </a:r>
            <a:endParaRPr lang="en-US" dirty="0"/>
          </a:p>
        </p:txBody>
      </p:sp>
      <p:pic>
        <p:nvPicPr>
          <p:cNvPr id="7" name="Picture 6">
            <a:extLst>
              <a:ext uri="{FF2B5EF4-FFF2-40B4-BE49-F238E27FC236}">
                <a16:creationId xmlns:a16="http://schemas.microsoft.com/office/drawing/2014/main" id="{DAE6317D-10E7-D847-AAAE-575EB6B4EA90}"/>
              </a:ext>
            </a:extLst>
          </p:cNvPr>
          <p:cNvPicPr>
            <a:picLocks noChangeAspect="1"/>
          </p:cNvPicPr>
          <p:nvPr/>
        </p:nvPicPr>
        <p:blipFill>
          <a:blip r:embed="rId3"/>
          <a:stretch>
            <a:fillRect/>
          </a:stretch>
        </p:blipFill>
        <p:spPr>
          <a:xfrm>
            <a:off x="6459308" y="1600200"/>
            <a:ext cx="2775408" cy="2775408"/>
          </a:xfrm>
          <a:prstGeom prst="rect">
            <a:avLst/>
          </a:prstGeom>
        </p:spPr>
      </p:pic>
    </p:spTree>
    <p:extLst>
      <p:ext uri="{BB962C8B-B14F-4D97-AF65-F5344CB8AC3E}">
        <p14:creationId xmlns:p14="http://schemas.microsoft.com/office/powerpoint/2010/main" val="2600421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70000">
              <a:schemeClr val="bg1"/>
            </a:gs>
            <a:gs pos="42000">
              <a:schemeClr val="bg2"/>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u="sng" dirty="0">
                <a:solidFill>
                  <a:srgbClr val="7030A0"/>
                </a:solidFill>
                <a:latin typeface="Gabriola" pitchFamily="82" charset="0"/>
              </a:rPr>
              <a:t>Introduction</a:t>
            </a:r>
            <a:r>
              <a:rPr lang="en-US" u="sng" dirty="0">
                <a:solidFill>
                  <a:srgbClr val="7030A0"/>
                </a:solidFill>
              </a:rPr>
              <a:t>:</a:t>
            </a:r>
          </a:p>
        </p:txBody>
      </p:sp>
      <p:sp>
        <p:nvSpPr>
          <p:cNvPr id="2" name="Content Placeholder 1"/>
          <p:cNvSpPr>
            <a:spLocks noGrp="1"/>
          </p:cNvSpPr>
          <p:nvPr>
            <p:ph idx="1"/>
          </p:nvPr>
        </p:nvSpPr>
        <p:spPr/>
        <p:txBody>
          <a:bodyPr>
            <a:normAutofit/>
          </a:bodyPr>
          <a:lstStyle/>
          <a:p>
            <a:pPr marL="45720" indent="0">
              <a:buNone/>
            </a:pPr>
            <a:r>
              <a:rPr lang="en-US" sz="1600" dirty="0">
                <a:solidFill>
                  <a:srgbClr val="7030A0"/>
                </a:solidFill>
                <a:latin typeface="Avenir Next Condensed" panose="020B0506020202020204" pitchFamily="34" charset="0"/>
                <a:cs typeface="Arial" panose="020B0604020202020204" pitchFamily="34" charset="0"/>
              </a:rPr>
              <a:t>Problem Background:</a:t>
            </a:r>
          </a:p>
          <a:p>
            <a:pPr marL="45720" indent="0" algn="just">
              <a:buNone/>
            </a:pPr>
            <a:r>
              <a:rPr lang="en-US" sz="1600" dirty="0">
                <a:latin typeface="Avenir Next Condensed" panose="020B0506020202020204" pitchFamily="34" charset="0"/>
                <a:cs typeface="Arial" panose="020B0604020202020204" pitchFamily="34" charset="0"/>
              </a:rPr>
              <a:t>Human migration is the movement by the people from one place to another with the intentions of settling permanently or temporarily in a new location. Early human migrants are usually result of climate change. Though the climate change is no longer an issue in modern societies, there are still a number of causes impel migrants to move to another country. Globalization is one of the reasons people move to new places for better job opportunities.</a:t>
            </a:r>
          </a:p>
          <a:p>
            <a:pPr marL="45720" indent="0" algn="just">
              <a:buNone/>
            </a:pPr>
            <a:r>
              <a:rPr lang="en-US" sz="1600" dirty="0">
                <a:latin typeface="Avenir Next Condensed" panose="020B0506020202020204" pitchFamily="34" charset="0"/>
                <a:cs typeface="Arial" panose="020B0604020202020204" pitchFamily="34" charset="0"/>
              </a:rPr>
              <a:t> </a:t>
            </a:r>
          </a:p>
          <a:p>
            <a:pPr marL="45720" indent="0">
              <a:buNone/>
            </a:pPr>
            <a:r>
              <a:rPr lang="en-US" sz="1600" dirty="0">
                <a:solidFill>
                  <a:srgbClr val="7030A0"/>
                </a:solidFill>
                <a:latin typeface="Avenir Next Condensed" panose="020B0506020202020204" pitchFamily="34" charset="0"/>
                <a:cs typeface="Arial" panose="020B0604020202020204" pitchFamily="34" charset="0"/>
              </a:rPr>
              <a:t>Problem Description:</a:t>
            </a:r>
          </a:p>
          <a:p>
            <a:pPr marL="45720" indent="0" algn="just">
              <a:buNone/>
            </a:pPr>
            <a:r>
              <a:rPr lang="en-US" sz="1600" dirty="0">
                <a:latin typeface="Avenir Next Condensed" panose="020B0506020202020204" pitchFamily="34" charset="0"/>
                <a:cs typeface="Arial" panose="020B0604020202020204" pitchFamily="34" charset="0"/>
              </a:rPr>
              <a:t>Migration is a huge event for most migrants. In addition to searching for new accommodation and new job, migrants also need to overcome culture shocks during settle down. In order to have a smooth transfer in the new city, it is very desirable to move to a similar neighborhood as where migrants live before. For example, a movie lover who usually watches a movie in theatre every Saturday will prefer a place with a theatre nearby. I would like to use the Foursquare location data to analyze the neighborhoods of four different cities Shanghai, Beijing, Toronto and New York. These cities are the economic or political center of the countries. I wish to find similar neighborhoods among these cities and provide some useful information for people who are considering moving among Canada, China and USA.</a:t>
            </a:r>
          </a:p>
          <a:p>
            <a:endParaRPr lang="en-US" dirty="0"/>
          </a:p>
        </p:txBody>
      </p:sp>
      <p:sp>
        <p:nvSpPr>
          <p:cNvPr id="4" name="Footer Placeholder 3">
            <a:extLst>
              <a:ext uri="{FF2B5EF4-FFF2-40B4-BE49-F238E27FC236}">
                <a16:creationId xmlns:a16="http://schemas.microsoft.com/office/drawing/2014/main" id="{0E111AB2-9BD7-504C-BE8E-4095573A4BDC}"/>
              </a:ext>
            </a:extLst>
          </p:cNvPr>
          <p:cNvSpPr>
            <a:spLocks noGrp="1"/>
          </p:cNvSpPr>
          <p:nvPr>
            <p:ph type="ftr" sz="quarter" idx="11"/>
          </p:nvPr>
        </p:nvSpPr>
        <p:spPr/>
        <p:txBody>
          <a:bodyPr/>
          <a:lstStyle/>
          <a:p>
            <a:r>
              <a:rPr lang="en-US"/>
              <a:t>|Aravindan Surendran|</a:t>
            </a:r>
            <a:endParaRPr lang="en-US" dirty="0"/>
          </a:p>
        </p:txBody>
      </p:sp>
    </p:spTree>
    <p:extLst>
      <p:ext uri="{BB962C8B-B14F-4D97-AF65-F5344CB8AC3E}">
        <p14:creationId xmlns:p14="http://schemas.microsoft.com/office/powerpoint/2010/main" val="846953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2000">
              <a:schemeClr val="accent3">
                <a:lumMod val="0"/>
                <a:lumOff val="100000"/>
                <a:alpha val="1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7679A5AD-004D-F740-A135-45697274220F}"/>
              </a:ext>
            </a:extLst>
          </p:cNvPr>
          <p:cNvPicPr>
            <a:picLocks noGrp="1" noChangeAspect="1"/>
          </p:cNvPicPr>
          <p:nvPr>
            <p:ph sz="half" idx="2"/>
          </p:nvPr>
        </p:nvPicPr>
        <p:blipFill>
          <a:blip r:embed="rId3">
            <a:alphaModFix amt="70000"/>
            <a:extLst>
              <a:ext uri="{BEBA8EAE-BF5A-486C-A8C5-ECC9F3942E4B}">
                <a14:imgProps xmlns:a14="http://schemas.microsoft.com/office/drawing/2010/main">
                  <a14:imgLayer>
                    <a14:imgEffect>
                      <a14:artisticCement/>
                    </a14:imgEffect>
                  </a14:imgLayer>
                </a14:imgProps>
              </a:ext>
            </a:extLst>
          </a:blip>
          <a:stretch>
            <a:fillRect/>
          </a:stretch>
        </p:blipFill>
        <p:spPr>
          <a:xfrm>
            <a:off x="7085012" y="2133600"/>
            <a:ext cx="4205535" cy="3581400"/>
          </a:xfrm>
          <a:effectLst>
            <a:glow rad="127000">
              <a:schemeClr val="bg2"/>
            </a:glow>
            <a:outerShdw blurRad="50800" dist="50800" dir="5400000" algn="ctr" rotWithShape="0">
              <a:srgbClr val="000000">
                <a:alpha val="0"/>
              </a:srgbClr>
            </a:outerShdw>
            <a:reflection blurRad="1219200" stA="0" endPos="65000" dist="1231900" dir="5400000" sy="-100000" algn="bl" rotWithShape="0"/>
          </a:effectLst>
        </p:spPr>
      </p:pic>
      <p:sp>
        <p:nvSpPr>
          <p:cNvPr id="3" name="Title 2"/>
          <p:cNvSpPr>
            <a:spLocks noGrp="1"/>
          </p:cNvSpPr>
          <p:nvPr>
            <p:ph type="title"/>
          </p:nvPr>
        </p:nvSpPr>
        <p:spPr/>
        <p:txBody>
          <a:bodyPr/>
          <a:lstStyle/>
          <a:p>
            <a:r>
              <a:rPr lang="en-US" b="1" u="sng" dirty="0">
                <a:solidFill>
                  <a:srgbClr val="7030A0"/>
                </a:solidFill>
                <a:latin typeface="Gabriola" pitchFamily="82" charset="0"/>
              </a:rPr>
              <a:t>Data acquisition and cleaning:</a:t>
            </a:r>
          </a:p>
        </p:txBody>
      </p:sp>
      <p:sp>
        <p:nvSpPr>
          <p:cNvPr id="2" name="Content Placeholder 1"/>
          <p:cNvSpPr>
            <a:spLocks noGrp="1"/>
          </p:cNvSpPr>
          <p:nvPr>
            <p:ph sz="half" idx="1"/>
          </p:nvPr>
        </p:nvSpPr>
        <p:spPr>
          <a:xfrm>
            <a:off x="1233278" y="1828800"/>
            <a:ext cx="6918534" cy="4191000"/>
          </a:xfrm>
        </p:spPr>
        <p:txBody>
          <a:bodyPr>
            <a:normAutofit/>
          </a:bodyPr>
          <a:lstStyle/>
          <a:p>
            <a:pPr marL="45720" indent="0">
              <a:spcBef>
                <a:spcPts val="0"/>
              </a:spcBef>
              <a:buNone/>
            </a:pPr>
            <a:r>
              <a:rPr lang="en-US" sz="1600" dirty="0">
                <a:latin typeface="Avenir Next Condensed" panose="020B0506020202020204" pitchFamily="34" charset="0"/>
              </a:rPr>
              <a:t>The data needed for the analysis had been scrapped from different sources and mentioned below:</a:t>
            </a:r>
          </a:p>
          <a:p>
            <a:pPr marL="45720" indent="0">
              <a:spcBef>
                <a:spcPts val="0"/>
              </a:spcBef>
              <a:buNone/>
            </a:pPr>
            <a:endParaRPr lang="en-US" sz="1600" dirty="0">
              <a:latin typeface="Avenir Next Condensed" panose="020B0506020202020204" pitchFamily="34" charset="0"/>
            </a:endParaRPr>
          </a:p>
          <a:p>
            <a:pPr marL="45720" indent="0">
              <a:spcBef>
                <a:spcPts val="0"/>
              </a:spcBef>
              <a:buNone/>
            </a:pPr>
            <a:r>
              <a:rPr lang="en-US" sz="1600" dirty="0">
                <a:latin typeface="Avenir Next Condensed" panose="020B0506020202020204" pitchFamily="34" charset="0"/>
              </a:rPr>
              <a:t>The neighborhood data of New York is provided here:</a:t>
            </a:r>
          </a:p>
          <a:p>
            <a:pPr marL="0" indent="0">
              <a:spcBef>
                <a:spcPts val="0"/>
              </a:spcBef>
              <a:buNone/>
            </a:pPr>
            <a:r>
              <a:rPr lang="en-US" sz="1600" u="sng" dirty="0">
                <a:latin typeface="Avenir Next Condensed" panose="020B0506020202020204" pitchFamily="34" charset="0"/>
                <a:hlinkClick r:id="rId4"/>
              </a:rPr>
              <a:t>https://geo.nyu.edu/catalog/nyu_2451_34572</a:t>
            </a:r>
            <a:endParaRPr lang="en-US" sz="1600" u="sng" dirty="0">
              <a:latin typeface="Avenir Next Condensed" panose="020B0506020202020204" pitchFamily="34" charset="0"/>
            </a:endParaRPr>
          </a:p>
          <a:p>
            <a:pPr marL="0" indent="0">
              <a:spcBef>
                <a:spcPts val="0"/>
              </a:spcBef>
              <a:buNone/>
            </a:pPr>
            <a:endParaRPr lang="en-US" sz="1600" dirty="0">
              <a:latin typeface="Avenir Next Condensed" panose="020B0506020202020204" pitchFamily="34" charset="0"/>
            </a:endParaRPr>
          </a:p>
          <a:p>
            <a:pPr marL="45720" indent="0">
              <a:spcBef>
                <a:spcPts val="0"/>
              </a:spcBef>
              <a:buNone/>
            </a:pPr>
            <a:r>
              <a:rPr lang="en-US" sz="1600" dirty="0">
                <a:latin typeface="Avenir Next Condensed" panose="020B0506020202020204" pitchFamily="34" charset="0"/>
              </a:rPr>
              <a:t>The neighborhoods of Toronto are extracted from here:</a:t>
            </a:r>
          </a:p>
          <a:p>
            <a:pPr marL="45720" indent="0">
              <a:spcBef>
                <a:spcPts val="0"/>
              </a:spcBef>
              <a:buNone/>
            </a:pPr>
            <a:r>
              <a:rPr lang="en-US" sz="1600" u="sng" dirty="0">
                <a:latin typeface="Avenir Next Condensed" panose="020B0506020202020204" pitchFamily="34" charset="0"/>
                <a:hlinkClick r:id="rId5"/>
              </a:rPr>
              <a:t>https://en.wikipedia.org/wiki/List_of_postal_codes_of_Canada:_M</a:t>
            </a:r>
            <a:endParaRPr lang="en-US" sz="1600" u="sng" dirty="0">
              <a:latin typeface="Avenir Next Condensed" panose="020B0506020202020204" pitchFamily="34" charset="0"/>
            </a:endParaRPr>
          </a:p>
          <a:p>
            <a:pPr marL="45720" indent="0">
              <a:spcBef>
                <a:spcPts val="0"/>
              </a:spcBef>
              <a:buNone/>
            </a:pPr>
            <a:endParaRPr lang="en-US" sz="1600" dirty="0">
              <a:latin typeface="Avenir Next Condensed" panose="020B0506020202020204" pitchFamily="34" charset="0"/>
            </a:endParaRPr>
          </a:p>
          <a:p>
            <a:pPr marL="45720" indent="0">
              <a:spcBef>
                <a:spcPts val="0"/>
              </a:spcBef>
              <a:buNone/>
            </a:pPr>
            <a:r>
              <a:rPr lang="en-US" sz="1600" dirty="0">
                <a:latin typeface="Avenir Next Condensed" panose="020B0506020202020204" pitchFamily="34" charset="0"/>
              </a:rPr>
              <a:t>The neighborhoods of Beijing are extracted from Wikipedia: </a:t>
            </a:r>
            <a:r>
              <a:rPr lang="en-US" sz="1600" u="sng" dirty="0">
                <a:latin typeface="Avenir Next Condensed" panose="020B0506020202020204" pitchFamily="34" charset="0"/>
                <a:hlinkClick r:id="rId6"/>
              </a:rPr>
              <a:t>https://en.wikipedia.org/wiki/List_of_township-level_divisions_of_Beijing</a:t>
            </a:r>
            <a:endParaRPr lang="en-US" sz="1600" u="sng" dirty="0">
              <a:latin typeface="Avenir Next Condensed" panose="020B0506020202020204" pitchFamily="34" charset="0"/>
            </a:endParaRPr>
          </a:p>
          <a:p>
            <a:pPr marL="45720" indent="0">
              <a:spcBef>
                <a:spcPts val="0"/>
              </a:spcBef>
              <a:buNone/>
            </a:pPr>
            <a:endParaRPr lang="en-US" sz="1600" dirty="0">
              <a:latin typeface="Avenir Next Condensed" panose="020B0506020202020204" pitchFamily="34" charset="0"/>
            </a:endParaRPr>
          </a:p>
          <a:p>
            <a:pPr marL="45720" indent="0">
              <a:spcBef>
                <a:spcPts val="0"/>
              </a:spcBef>
              <a:buNone/>
            </a:pPr>
            <a:r>
              <a:rPr lang="en-US" sz="1600" dirty="0">
                <a:latin typeface="Avenir Next Condensed" panose="020B0506020202020204" pitchFamily="34" charset="0"/>
              </a:rPr>
              <a:t>The neighborhoods of Shanghai are from:</a:t>
            </a:r>
          </a:p>
          <a:p>
            <a:pPr marL="45720" indent="0">
              <a:spcBef>
                <a:spcPts val="0"/>
              </a:spcBef>
              <a:buNone/>
            </a:pPr>
            <a:r>
              <a:rPr lang="en-US" sz="1600" u="sng" dirty="0">
                <a:latin typeface="Avenir Next Condensed" panose="020B0506020202020204" pitchFamily="34" charset="0"/>
                <a:hlinkClick r:id="rId7"/>
              </a:rPr>
              <a:t>https://en.wikipedia.org/wiki/List_of_township-level_divisions_of_Shanghai</a:t>
            </a:r>
            <a:endParaRPr lang="en-US" sz="1600" u="sng" dirty="0">
              <a:latin typeface="Avenir Next Condensed" panose="020B0506020202020204" pitchFamily="34" charset="0"/>
            </a:endParaRPr>
          </a:p>
          <a:p>
            <a:pPr marL="45720" indent="0">
              <a:spcBef>
                <a:spcPts val="0"/>
              </a:spcBef>
              <a:buNone/>
            </a:pPr>
            <a:endParaRPr lang="en-US" sz="1600" dirty="0">
              <a:latin typeface="Avenir Next Condensed" panose="020B0506020202020204" pitchFamily="34" charset="0"/>
            </a:endParaRPr>
          </a:p>
          <a:p>
            <a:pPr marL="45720" indent="0">
              <a:spcBef>
                <a:spcPts val="0"/>
              </a:spcBef>
              <a:buNone/>
            </a:pPr>
            <a:r>
              <a:rPr lang="en-US" sz="1600" dirty="0">
                <a:latin typeface="Avenir Next Condensed" panose="020B0506020202020204" pitchFamily="34" charset="0"/>
              </a:rPr>
              <a:t>Please note all my data and analysis are available in my GitHub page: </a:t>
            </a:r>
          </a:p>
          <a:p>
            <a:pPr marL="45720" indent="0">
              <a:spcBef>
                <a:spcPts val="0"/>
              </a:spcBef>
              <a:buNone/>
            </a:pPr>
            <a:r>
              <a:rPr lang="en-US" sz="1600" dirty="0">
                <a:latin typeface="Avenir Next Condensed" panose="020B0506020202020204" pitchFamily="34" charset="0"/>
                <a:hlinkClick r:id="rId8"/>
              </a:rPr>
              <a:t>https://github.com/AravindanSurendran/The-Battle-of-Neighborhoods</a:t>
            </a:r>
            <a:endParaRPr lang="en-US" sz="1600" dirty="0">
              <a:latin typeface="Avenir Next Condensed" panose="020B0506020202020204" pitchFamily="34" charset="0"/>
            </a:endParaRPr>
          </a:p>
        </p:txBody>
      </p:sp>
      <p:sp>
        <p:nvSpPr>
          <p:cNvPr id="5" name="Footer Placeholder 4">
            <a:extLst>
              <a:ext uri="{FF2B5EF4-FFF2-40B4-BE49-F238E27FC236}">
                <a16:creationId xmlns:a16="http://schemas.microsoft.com/office/drawing/2014/main" id="{9F48D39A-27BA-4042-A984-750C79D1979A}"/>
              </a:ext>
            </a:extLst>
          </p:cNvPr>
          <p:cNvSpPr>
            <a:spLocks noGrp="1"/>
          </p:cNvSpPr>
          <p:nvPr>
            <p:ph type="ftr" sz="quarter" idx="11"/>
          </p:nvPr>
        </p:nvSpPr>
        <p:spPr/>
        <p:txBody>
          <a:bodyPr/>
          <a:lstStyle/>
          <a:p>
            <a:r>
              <a:rPr lang="en-US"/>
              <a:t>|Aravindan Surendran|</a:t>
            </a:r>
            <a:endParaRPr lang="en-US" dirty="0"/>
          </a:p>
        </p:txBody>
      </p:sp>
    </p:spTree>
    <p:extLst>
      <p:ext uri="{BB962C8B-B14F-4D97-AF65-F5344CB8AC3E}">
        <p14:creationId xmlns:p14="http://schemas.microsoft.com/office/powerpoint/2010/main" val="119226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2000">
              <a:schemeClr val="accent3">
                <a:lumMod val="0"/>
                <a:lumOff val="100000"/>
                <a:alpha val="1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E545108-4895-6D49-BA33-ED53159BEA7C}"/>
              </a:ext>
            </a:extLst>
          </p:cNvPr>
          <p:cNvPicPr>
            <a:picLocks noChangeAspect="1"/>
          </p:cNvPicPr>
          <p:nvPr/>
        </p:nvPicPr>
        <p:blipFill>
          <a:blip r:embed="rId3">
            <a:alphaModFix amt="70000"/>
          </a:blip>
          <a:stretch>
            <a:fillRect/>
          </a:stretch>
        </p:blipFill>
        <p:spPr>
          <a:xfrm>
            <a:off x="0" y="0"/>
            <a:ext cx="12188825" cy="6858000"/>
          </a:xfrm>
          <a:prstGeom prst="rect">
            <a:avLst/>
          </a:prstGeom>
        </p:spPr>
      </p:pic>
      <p:sp>
        <p:nvSpPr>
          <p:cNvPr id="3" name="Title 2"/>
          <p:cNvSpPr>
            <a:spLocks noGrp="1"/>
          </p:cNvSpPr>
          <p:nvPr>
            <p:ph type="title"/>
          </p:nvPr>
        </p:nvSpPr>
        <p:spPr/>
        <p:txBody>
          <a:bodyPr/>
          <a:lstStyle/>
          <a:p>
            <a:r>
              <a:rPr lang="en-US" b="1" u="sng" dirty="0">
                <a:solidFill>
                  <a:srgbClr val="7030A0"/>
                </a:solidFill>
                <a:latin typeface="Gabriola" pitchFamily="82" charset="0"/>
              </a:rPr>
              <a:t>Data acquisition and cleaning:</a:t>
            </a:r>
          </a:p>
        </p:txBody>
      </p:sp>
      <p:sp>
        <p:nvSpPr>
          <p:cNvPr id="2" name="Content Placeholder 1"/>
          <p:cNvSpPr>
            <a:spLocks noGrp="1"/>
          </p:cNvSpPr>
          <p:nvPr>
            <p:ph sz="half" idx="1"/>
          </p:nvPr>
        </p:nvSpPr>
        <p:spPr>
          <a:xfrm>
            <a:off x="1233278" y="1828800"/>
            <a:ext cx="4480134" cy="2590800"/>
          </a:xfrm>
        </p:spPr>
        <p:txBody>
          <a:bodyPr>
            <a:normAutofit/>
          </a:bodyPr>
          <a:lstStyle/>
          <a:p>
            <a:pPr marL="45720" indent="0" algn="just">
              <a:spcBef>
                <a:spcPts val="0"/>
              </a:spcBef>
              <a:buNone/>
            </a:pPr>
            <a:r>
              <a:rPr lang="en-US" sz="1600" dirty="0">
                <a:latin typeface="Avenir Next Condensed" panose="020B0506020202020204" pitchFamily="34" charset="0"/>
              </a:rPr>
              <a:t>There are few outliers in the Toronto dataset and those has been removed. Renaming of columns was done for easy understanding. Some neighborhoods doesn't lie in Beijing boroughs, hence dropping it. The cleaned data was written into new csv files. Created a function to obtain the near by venues for each neighborhood with the help of </a:t>
            </a:r>
            <a:r>
              <a:rPr lang="en-US" sz="1600" dirty="0" err="1">
                <a:latin typeface="Avenir Next Condensed" panose="020B0506020202020204" pitchFamily="34" charset="0"/>
              </a:rPr>
              <a:t>FourSquare</a:t>
            </a:r>
            <a:r>
              <a:rPr lang="en-US" sz="1600" dirty="0">
                <a:latin typeface="Avenir Next Condensed" panose="020B0506020202020204" pitchFamily="34" charset="0"/>
              </a:rPr>
              <a:t> API. The analysis is made from the final dataset (combination of all 4 cities) with respect to venues.</a:t>
            </a:r>
          </a:p>
          <a:p>
            <a:pPr marL="45720" indent="0">
              <a:spcBef>
                <a:spcPts val="0"/>
              </a:spcBef>
              <a:buNone/>
            </a:pPr>
            <a:endParaRPr lang="en-US" sz="1600" dirty="0">
              <a:latin typeface="Avenir Next Condensed" panose="020B0506020202020204" pitchFamily="34" charset="0"/>
            </a:endParaRPr>
          </a:p>
        </p:txBody>
      </p:sp>
      <p:sp>
        <p:nvSpPr>
          <p:cNvPr id="5" name="Footer Placeholder 4">
            <a:extLst>
              <a:ext uri="{FF2B5EF4-FFF2-40B4-BE49-F238E27FC236}">
                <a16:creationId xmlns:a16="http://schemas.microsoft.com/office/drawing/2014/main" id="{9F48D39A-27BA-4042-A984-750C79D1979A}"/>
              </a:ext>
            </a:extLst>
          </p:cNvPr>
          <p:cNvSpPr>
            <a:spLocks noGrp="1"/>
          </p:cNvSpPr>
          <p:nvPr>
            <p:ph type="ftr" sz="quarter" idx="11"/>
          </p:nvPr>
        </p:nvSpPr>
        <p:spPr/>
        <p:txBody>
          <a:bodyPr/>
          <a:lstStyle/>
          <a:p>
            <a:r>
              <a:rPr lang="en-US"/>
              <a:t>|Aravindan Surendran|</a:t>
            </a:r>
            <a:endParaRPr lang="en-US" dirty="0"/>
          </a:p>
        </p:txBody>
      </p:sp>
    </p:spTree>
    <p:extLst>
      <p:ext uri="{BB962C8B-B14F-4D97-AF65-F5344CB8AC3E}">
        <p14:creationId xmlns:p14="http://schemas.microsoft.com/office/powerpoint/2010/main" val="3254365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u="sng" dirty="0">
                <a:solidFill>
                  <a:srgbClr val="7030A0"/>
                </a:solidFill>
                <a:latin typeface="Gabriola" pitchFamily="82" charset="0"/>
              </a:rPr>
              <a:t>Methodology:</a:t>
            </a:r>
          </a:p>
        </p:txBody>
      </p:sp>
      <p:sp>
        <p:nvSpPr>
          <p:cNvPr id="3" name="Text Placeholder 2"/>
          <p:cNvSpPr>
            <a:spLocks noGrp="1"/>
          </p:cNvSpPr>
          <p:nvPr>
            <p:ph sz="half" idx="1"/>
          </p:nvPr>
        </p:nvSpPr>
        <p:spPr/>
        <p:txBody>
          <a:bodyPr>
            <a:normAutofit/>
          </a:bodyPr>
          <a:lstStyle/>
          <a:p>
            <a:pPr marL="45720" indent="0" algn="just">
              <a:buNone/>
            </a:pPr>
            <a:r>
              <a:rPr lang="en-US" sz="1600" dirty="0">
                <a:solidFill>
                  <a:srgbClr val="7030A0"/>
                </a:solidFill>
                <a:latin typeface="Avenir Next Condensed" panose="020B0506020202020204" pitchFamily="34" charset="0"/>
              </a:rPr>
              <a:t>Data Preparation:</a:t>
            </a:r>
          </a:p>
          <a:p>
            <a:pPr marL="45720" indent="0" algn="just">
              <a:buNone/>
            </a:pPr>
            <a:r>
              <a:rPr lang="en-US" sz="1600" dirty="0">
                <a:latin typeface="Avenir Next Condensed" panose="020B0506020202020204" pitchFamily="34" charset="0"/>
              </a:rPr>
              <a:t>The New York data is available online with the neighborhood name and location information (latitude and longitude). For Toronto, Beijing and Shanghai, only neighborhood name is provided, I used the </a:t>
            </a:r>
            <a:r>
              <a:rPr lang="en-US" sz="1600" dirty="0" err="1">
                <a:latin typeface="Avenir Next Condensed" panose="020B0506020202020204" pitchFamily="34" charset="0"/>
              </a:rPr>
              <a:t>Nominatim</a:t>
            </a:r>
            <a:r>
              <a:rPr lang="en-US" sz="1600" dirty="0">
                <a:latin typeface="Avenir Next Condensed" panose="020B0506020202020204" pitchFamily="34" charset="0"/>
              </a:rPr>
              <a:t> library to obtain the location information by searching each neighborhood name. A number of neighborhoods are not found in </a:t>
            </a:r>
            <a:r>
              <a:rPr lang="en-US" sz="1600" dirty="0" err="1">
                <a:latin typeface="Avenir Next Condensed" panose="020B0506020202020204" pitchFamily="34" charset="0"/>
              </a:rPr>
              <a:t>Nominatim</a:t>
            </a:r>
            <a:r>
              <a:rPr lang="en-US" sz="1600" dirty="0">
                <a:latin typeface="Avenir Next Condensed" panose="020B0506020202020204" pitchFamily="34" charset="0"/>
              </a:rPr>
              <a:t>, I didn’t include these neighborhoods in my analysis. For those neighborhoods within the same borough, they were shown on map with the same label color. By doing so, it is easy to find that some neighborhoods jump into different color regimes, indicating wrong location information. These neighborhoods are further deleted. </a:t>
            </a:r>
          </a:p>
        </p:txBody>
      </p:sp>
      <p:pic>
        <p:nvPicPr>
          <p:cNvPr id="7" name="Content Placeholder 6">
            <a:extLst>
              <a:ext uri="{FF2B5EF4-FFF2-40B4-BE49-F238E27FC236}">
                <a16:creationId xmlns:a16="http://schemas.microsoft.com/office/drawing/2014/main" id="{BF18BB74-F61E-B84A-88D2-FAD95EFAF67B}"/>
              </a:ext>
            </a:extLst>
          </p:cNvPr>
          <p:cNvPicPr>
            <a:picLocks noGrp="1" noChangeAspect="1"/>
          </p:cNvPicPr>
          <p:nvPr>
            <p:ph sz="half" idx="2"/>
          </p:nvPr>
        </p:nvPicPr>
        <p:blipFill>
          <a:blip r:embed="rId3"/>
          <a:stretch>
            <a:fillRect/>
          </a:stretch>
        </p:blipFill>
        <p:spPr>
          <a:xfrm>
            <a:off x="6094414" y="1828801"/>
            <a:ext cx="4702219" cy="2819400"/>
          </a:xfrm>
        </p:spPr>
      </p:pic>
      <p:sp>
        <p:nvSpPr>
          <p:cNvPr id="5" name="Footer Placeholder 4">
            <a:extLst>
              <a:ext uri="{FF2B5EF4-FFF2-40B4-BE49-F238E27FC236}">
                <a16:creationId xmlns:a16="http://schemas.microsoft.com/office/drawing/2014/main" id="{FDD4395E-7F1D-2046-AB38-224ADA444868}"/>
              </a:ext>
            </a:extLst>
          </p:cNvPr>
          <p:cNvSpPr>
            <a:spLocks noGrp="1"/>
          </p:cNvSpPr>
          <p:nvPr>
            <p:ph type="ftr" sz="quarter" idx="11"/>
          </p:nvPr>
        </p:nvSpPr>
        <p:spPr/>
        <p:txBody>
          <a:bodyPr/>
          <a:lstStyle/>
          <a:p>
            <a:r>
              <a:rPr lang="en-US"/>
              <a:t>|Aravindan Surendran|</a:t>
            </a:r>
            <a:endParaRPr lang="en-US" dirty="0"/>
          </a:p>
        </p:txBody>
      </p:sp>
    </p:spTree>
    <p:extLst>
      <p:ext uri="{BB962C8B-B14F-4D97-AF65-F5344CB8AC3E}">
        <p14:creationId xmlns:p14="http://schemas.microsoft.com/office/powerpoint/2010/main" val="883091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u="sng" dirty="0">
                <a:solidFill>
                  <a:srgbClr val="7030A0"/>
                </a:solidFill>
                <a:latin typeface="Gabriola" pitchFamily="82" charset="0"/>
              </a:rPr>
              <a:t>Methodology:</a:t>
            </a:r>
          </a:p>
        </p:txBody>
      </p:sp>
      <p:sp>
        <p:nvSpPr>
          <p:cNvPr id="3" name="Text Placeholder 2"/>
          <p:cNvSpPr>
            <a:spLocks noGrp="1"/>
          </p:cNvSpPr>
          <p:nvPr>
            <p:ph sz="half" idx="1"/>
          </p:nvPr>
        </p:nvSpPr>
        <p:spPr/>
        <p:txBody>
          <a:bodyPr>
            <a:normAutofit/>
          </a:bodyPr>
          <a:lstStyle/>
          <a:p>
            <a:pPr marL="45720" indent="0" algn="just">
              <a:buNone/>
            </a:pPr>
            <a:r>
              <a:rPr lang="en-US" sz="1600" dirty="0">
                <a:solidFill>
                  <a:srgbClr val="7030A0"/>
                </a:solidFill>
                <a:latin typeface="Avenir Next Condensed" panose="020B0506020202020204" pitchFamily="34" charset="0"/>
              </a:rPr>
              <a:t>Data Analysis/Modelling:</a:t>
            </a:r>
          </a:p>
          <a:p>
            <a:pPr marL="45720" indent="0" algn="just">
              <a:buNone/>
            </a:pPr>
            <a:r>
              <a:rPr lang="en-US" sz="1600" dirty="0">
                <a:latin typeface="Avenir Next Condensed" panose="020B0506020202020204" pitchFamily="34" charset="0"/>
              </a:rPr>
              <a:t>According to the total number of venues in each category, I applied hierarchical agglomerative clustering method to compare neighborhoods among cities. Unlike k-means or other machine learning clustering methods, hierarchical agglomerative clustering doesn’t require the number of clusters at the beginning. Moreover, it could also tell us whether the dataset is good for clustering at first glance. To do so, firstly, I build a hierarchical clustering dendrogram with SciPy library. According to figure it is natural to separate the neighborhoods into 2 or 3 clusters. However, 2 or 3 clusters will just separate the neighborhoods into city center and suburb area, which doesn’t satisfy the goal of my study. To gain deeper insight from the dataset I decide to separate the neighborhoods into 9 clusters by cutting at the distance of 31. Secondly, I applied hierarchical agglomerative clustering of the </a:t>
            </a:r>
            <a:r>
              <a:rPr lang="en-US" sz="1600" dirty="0" err="1">
                <a:latin typeface="Avenir Next Condensed" panose="020B0506020202020204" pitchFamily="34" charset="0"/>
              </a:rPr>
              <a:t>sklearn.cluster</a:t>
            </a:r>
            <a:r>
              <a:rPr lang="en-US" sz="1600" dirty="0">
                <a:latin typeface="Avenir Next Condensed" panose="020B0506020202020204" pitchFamily="34" charset="0"/>
              </a:rPr>
              <a:t> library to cluster these neighborhoods.</a:t>
            </a:r>
          </a:p>
        </p:txBody>
      </p:sp>
      <p:sp>
        <p:nvSpPr>
          <p:cNvPr id="5" name="Footer Placeholder 4">
            <a:extLst>
              <a:ext uri="{FF2B5EF4-FFF2-40B4-BE49-F238E27FC236}">
                <a16:creationId xmlns:a16="http://schemas.microsoft.com/office/drawing/2014/main" id="{FDD4395E-7F1D-2046-AB38-224ADA444868}"/>
              </a:ext>
            </a:extLst>
          </p:cNvPr>
          <p:cNvSpPr>
            <a:spLocks noGrp="1"/>
          </p:cNvSpPr>
          <p:nvPr>
            <p:ph type="ftr" sz="quarter" idx="11"/>
          </p:nvPr>
        </p:nvSpPr>
        <p:spPr/>
        <p:txBody>
          <a:bodyPr/>
          <a:lstStyle/>
          <a:p>
            <a:r>
              <a:rPr lang="en-US"/>
              <a:t>|Aravindan Surendran|</a:t>
            </a:r>
            <a:endParaRPr lang="en-US" dirty="0"/>
          </a:p>
        </p:txBody>
      </p:sp>
      <p:pic>
        <p:nvPicPr>
          <p:cNvPr id="9" name="Content Placeholder 8">
            <a:extLst>
              <a:ext uri="{FF2B5EF4-FFF2-40B4-BE49-F238E27FC236}">
                <a16:creationId xmlns:a16="http://schemas.microsoft.com/office/drawing/2014/main" id="{FD2E9ED9-310F-FA49-996A-CDFC9D247EF7}"/>
              </a:ext>
            </a:extLst>
          </p:cNvPr>
          <p:cNvPicPr>
            <a:picLocks noGrp="1" noChangeAspect="1"/>
          </p:cNvPicPr>
          <p:nvPr>
            <p:ph sz="half" idx="2"/>
          </p:nvPr>
        </p:nvPicPr>
        <p:blipFill>
          <a:blip r:embed="rId3"/>
          <a:stretch>
            <a:fillRect/>
          </a:stretch>
        </p:blipFill>
        <p:spPr>
          <a:xfrm>
            <a:off x="5951423" y="2306641"/>
            <a:ext cx="5553189" cy="3502018"/>
          </a:xfrm>
        </p:spPr>
      </p:pic>
    </p:spTree>
    <p:extLst>
      <p:ext uri="{BB962C8B-B14F-4D97-AF65-F5344CB8AC3E}">
        <p14:creationId xmlns:p14="http://schemas.microsoft.com/office/powerpoint/2010/main" val="1410443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b="1" u="sng" dirty="0">
                <a:solidFill>
                  <a:srgbClr val="7030A0"/>
                </a:solidFill>
                <a:latin typeface="Gabriola" pitchFamily="82" charset="0"/>
              </a:rPr>
              <a:t>RESULTS:</a:t>
            </a:r>
          </a:p>
        </p:txBody>
      </p:sp>
      <p:sp>
        <p:nvSpPr>
          <p:cNvPr id="6" name="Content Placeholder 5"/>
          <p:cNvSpPr>
            <a:spLocks noGrp="1"/>
          </p:cNvSpPr>
          <p:nvPr>
            <p:ph sz="half" idx="1"/>
          </p:nvPr>
        </p:nvSpPr>
        <p:spPr>
          <a:xfrm>
            <a:off x="1233279" y="1828800"/>
            <a:ext cx="8747332" cy="304800"/>
          </a:xfrm>
        </p:spPr>
        <p:txBody>
          <a:bodyPr>
            <a:normAutofit lnSpcReduction="10000"/>
          </a:bodyPr>
          <a:lstStyle/>
          <a:p>
            <a:pPr marL="45720" indent="0">
              <a:buNone/>
            </a:pPr>
            <a:r>
              <a:rPr lang="en-US" sz="1600" dirty="0">
                <a:latin typeface="Avenir Next Condensed" panose="020B0506020202020204" pitchFamily="34" charset="0"/>
              </a:rPr>
              <a:t>The below is the count of neighborhoods in each cluster obtained from hierarchical agglomerative clustering method .</a:t>
            </a:r>
          </a:p>
          <a:p>
            <a:pPr marL="45720" indent="0">
              <a:buNone/>
            </a:pPr>
            <a:endParaRPr lang="en-US" dirty="0"/>
          </a:p>
        </p:txBody>
      </p:sp>
      <p:sp>
        <p:nvSpPr>
          <p:cNvPr id="3" name="Footer Placeholder 2">
            <a:extLst>
              <a:ext uri="{FF2B5EF4-FFF2-40B4-BE49-F238E27FC236}">
                <a16:creationId xmlns:a16="http://schemas.microsoft.com/office/drawing/2014/main" id="{0D709C3C-7685-0B42-ACBF-6DCF257ED6A5}"/>
              </a:ext>
            </a:extLst>
          </p:cNvPr>
          <p:cNvSpPr>
            <a:spLocks noGrp="1"/>
          </p:cNvSpPr>
          <p:nvPr>
            <p:ph type="ftr" sz="quarter" idx="11"/>
          </p:nvPr>
        </p:nvSpPr>
        <p:spPr/>
        <p:txBody>
          <a:bodyPr/>
          <a:lstStyle/>
          <a:p>
            <a:r>
              <a:rPr lang="en-US"/>
              <a:t>|Aravindan Surendran|</a:t>
            </a:r>
            <a:endParaRPr lang="en-US" dirty="0"/>
          </a:p>
        </p:txBody>
      </p:sp>
      <p:graphicFrame>
        <p:nvGraphicFramePr>
          <p:cNvPr id="8" name="Chart 7">
            <a:extLst>
              <a:ext uri="{FF2B5EF4-FFF2-40B4-BE49-F238E27FC236}">
                <a16:creationId xmlns:a16="http://schemas.microsoft.com/office/drawing/2014/main" id="{769AE21E-04FC-2742-8E73-EC9B07A9F48B}"/>
              </a:ext>
            </a:extLst>
          </p:cNvPr>
          <p:cNvGraphicFramePr>
            <a:graphicFrameLocks/>
          </p:cNvGraphicFramePr>
          <p:nvPr>
            <p:extLst>
              <p:ext uri="{D42A27DB-BD31-4B8C-83A1-F6EECF244321}">
                <p14:modId xmlns:p14="http://schemas.microsoft.com/office/powerpoint/2010/main" val="2096622059"/>
              </p:ext>
            </p:extLst>
          </p:nvPr>
        </p:nvGraphicFramePr>
        <p:xfrm>
          <a:off x="1293812" y="2438400"/>
          <a:ext cx="8686799" cy="32766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8973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b="1" u="sng" dirty="0">
                <a:solidFill>
                  <a:srgbClr val="7030A0"/>
                </a:solidFill>
                <a:latin typeface="Gabriola" pitchFamily="82" charset="0"/>
              </a:rPr>
              <a:t>RESULTS:</a:t>
            </a:r>
          </a:p>
        </p:txBody>
      </p:sp>
      <p:sp>
        <p:nvSpPr>
          <p:cNvPr id="6" name="Content Placeholder 5"/>
          <p:cNvSpPr>
            <a:spLocks noGrp="1"/>
          </p:cNvSpPr>
          <p:nvPr>
            <p:ph sz="half" idx="1"/>
          </p:nvPr>
        </p:nvSpPr>
        <p:spPr>
          <a:xfrm>
            <a:off x="1217614" y="1524000"/>
            <a:ext cx="10286998" cy="1371600"/>
          </a:xfrm>
        </p:spPr>
        <p:txBody>
          <a:bodyPr>
            <a:normAutofit/>
          </a:bodyPr>
          <a:lstStyle/>
          <a:p>
            <a:pPr marL="45720" indent="0">
              <a:buNone/>
            </a:pPr>
            <a:r>
              <a:rPr lang="en-US" sz="1600" dirty="0">
                <a:latin typeface="Avenir Next Condensed" panose="020B0506020202020204" pitchFamily="34" charset="0"/>
              </a:rPr>
              <a:t>Outliers: Cluster 5 and cluster 7</a:t>
            </a:r>
          </a:p>
          <a:p>
            <a:pPr marL="45720" indent="0">
              <a:buNone/>
            </a:pPr>
            <a:r>
              <a:rPr lang="en-US" sz="1600" dirty="0">
                <a:latin typeface="Avenir Next Condensed" panose="020B0506020202020204" pitchFamily="34" charset="0"/>
              </a:rPr>
              <a:t>We not that Cluster 5 only has 3 neighborhoods and cluster 7 has only 2. These two clusters probably just contain the outliers. Cluster 5 is the historical area of Beijing; thus, no similar area was found in other cities. Cluster 7 is the same neighborhood throughout two boroughs, which is also unique in New York.</a:t>
            </a:r>
          </a:p>
          <a:p>
            <a:pPr marL="45720" indent="0">
              <a:buNone/>
            </a:pPr>
            <a:endParaRPr lang="en-US" dirty="0"/>
          </a:p>
        </p:txBody>
      </p:sp>
      <p:sp>
        <p:nvSpPr>
          <p:cNvPr id="3" name="Footer Placeholder 2">
            <a:extLst>
              <a:ext uri="{FF2B5EF4-FFF2-40B4-BE49-F238E27FC236}">
                <a16:creationId xmlns:a16="http://schemas.microsoft.com/office/drawing/2014/main" id="{0D709C3C-7685-0B42-ACBF-6DCF257ED6A5}"/>
              </a:ext>
            </a:extLst>
          </p:cNvPr>
          <p:cNvSpPr>
            <a:spLocks noGrp="1"/>
          </p:cNvSpPr>
          <p:nvPr>
            <p:ph type="ftr" sz="quarter" idx="11"/>
          </p:nvPr>
        </p:nvSpPr>
        <p:spPr/>
        <p:txBody>
          <a:bodyPr/>
          <a:lstStyle/>
          <a:p>
            <a:r>
              <a:rPr lang="en-US"/>
              <a:t>|Aravindan Surendran|</a:t>
            </a:r>
            <a:endParaRPr lang="en-US" dirty="0"/>
          </a:p>
        </p:txBody>
      </p:sp>
      <p:pic>
        <p:nvPicPr>
          <p:cNvPr id="12" name="Content Placeholder 11">
            <a:extLst>
              <a:ext uri="{FF2B5EF4-FFF2-40B4-BE49-F238E27FC236}">
                <a16:creationId xmlns:a16="http://schemas.microsoft.com/office/drawing/2014/main" id="{11F3F995-05D4-434B-AC82-EF862BF2F23D}"/>
              </a:ext>
            </a:extLst>
          </p:cNvPr>
          <p:cNvPicPr>
            <a:picLocks noGrp="1" noChangeAspect="1"/>
          </p:cNvPicPr>
          <p:nvPr>
            <p:ph sz="half" idx="2"/>
          </p:nvPr>
        </p:nvPicPr>
        <p:blipFill>
          <a:blip r:embed="rId3"/>
          <a:stretch>
            <a:fillRect/>
          </a:stretch>
        </p:blipFill>
        <p:spPr>
          <a:xfrm>
            <a:off x="1348950" y="2775630"/>
            <a:ext cx="7362500" cy="1828800"/>
          </a:xfrm>
        </p:spPr>
      </p:pic>
      <p:pic>
        <p:nvPicPr>
          <p:cNvPr id="14" name="Picture 13">
            <a:extLst>
              <a:ext uri="{FF2B5EF4-FFF2-40B4-BE49-F238E27FC236}">
                <a16:creationId xmlns:a16="http://schemas.microsoft.com/office/drawing/2014/main" id="{0DAFA386-A320-2F41-87B6-D85840CC5947}"/>
              </a:ext>
            </a:extLst>
          </p:cNvPr>
          <p:cNvPicPr>
            <a:picLocks noChangeAspect="1"/>
          </p:cNvPicPr>
          <p:nvPr/>
        </p:nvPicPr>
        <p:blipFill>
          <a:blip r:embed="rId4"/>
          <a:stretch>
            <a:fillRect/>
          </a:stretch>
        </p:blipFill>
        <p:spPr>
          <a:xfrm>
            <a:off x="1348950" y="4814447"/>
            <a:ext cx="7362500" cy="1213945"/>
          </a:xfrm>
          <a:prstGeom prst="rect">
            <a:avLst/>
          </a:prstGeom>
        </p:spPr>
      </p:pic>
      <p:sp>
        <p:nvSpPr>
          <p:cNvPr id="15" name="TextBox 14">
            <a:extLst>
              <a:ext uri="{FF2B5EF4-FFF2-40B4-BE49-F238E27FC236}">
                <a16:creationId xmlns:a16="http://schemas.microsoft.com/office/drawing/2014/main" id="{110A7259-08BC-774B-9836-87D93A4BE276}"/>
              </a:ext>
            </a:extLst>
          </p:cNvPr>
          <p:cNvSpPr txBox="1"/>
          <p:nvPr/>
        </p:nvSpPr>
        <p:spPr>
          <a:xfrm>
            <a:off x="8842786" y="3678246"/>
            <a:ext cx="2209800" cy="320088"/>
          </a:xfrm>
          <a:prstGeom prst="rect">
            <a:avLst/>
          </a:prstGeom>
          <a:noFill/>
          <a:ln>
            <a:solidFill>
              <a:schemeClr val="bg2"/>
            </a:solidFill>
          </a:ln>
        </p:spPr>
        <p:txBody>
          <a:bodyPr wrap="square" rtlCol="0">
            <a:spAutoFit/>
          </a:bodyPr>
          <a:lstStyle/>
          <a:p>
            <a:pPr>
              <a:lnSpc>
                <a:spcPct val="90000"/>
              </a:lnSpc>
            </a:pPr>
            <a:r>
              <a:rPr lang="en-US" sz="1600" dirty="0">
                <a:latin typeface="Avenir Next Condensed" panose="020B0506020202020204" pitchFamily="34" charset="0"/>
              </a:rPr>
              <a:t>Neighborhoods in cluster 5</a:t>
            </a:r>
          </a:p>
        </p:txBody>
      </p:sp>
      <p:sp>
        <p:nvSpPr>
          <p:cNvPr id="19" name="TextBox 18">
            <a:extLst>
              <a:ext uri="{FF2B5EF4-FFF2-40B4-BE49-F238E27FC236}">
                <a16:creationId xmlns:a16="http://schemas.microsoft.com/office/drawing/2014/main" id="{D48954C4-FB3D-2F4D-A9B6-4027C932164F}"/>
              </a:ext>
            </a:extLst>
          </p:cNvPr>
          <p:cNvSpPr txBox="1"/>
          <p:nvPr/>
        </p:nvSpPr>
        <p:spPr>
          <a:xfrm>
            <a:off x="8882901" y="5261375"/>
            <a:ext cx="2209800" cy="320088"/>
          </a:xfrm>
          <a:prstGeom prst="rect">
            <a:avLst/>
          </a:prstGeom>
          <a:noFill/>
          <a:ln>
            <a:solidFill>
              <a:schemeClr val="bg2"/>
            </a:solidFill>
          </a:ln>
        </p:spPr>
        <p:txBody>
          <a:bodyPr wrap="square" rtlCol="0">
            <a:spAutoFit/>
          </a:bodyPr>
          <a:lstStyle/>
          <a:p>
            <a:pPr>
              <a:lnSpc>
                <a:spcPct val="90000"/>
              </a:lnSpc>
            </a:pPr>
            <a:r>
              <a:rPr lang="en-US" sz="1600" dirty="0">
                <a:latin typeface="Avenir Next Condensed" panose="020B0506020202020204" pitchFamily="34" charset="0"/>
              </a:rPr>
              <a:t>Neighborhoods in cluster 7</a:t>
            </a:r>
          </a:p>
        </p:txBody>
      </p:sp>
    </p:spTree>
    <p:extLst>
      <p:ext uri="{BB962C8B-B14F-4D97-AF65-F5344CB8AC3E}">
        <p14:creationId xmlns:p14="http://schemas.microsoft.com/office/powerpoint/2010/main" val="3851846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b="1" u="sng" dirty="0">
                <a:solidFill>
                  <a:srgbClr val="7030A0"/>
                </a:solidFill>
                <a:latin typeface="Gabriola" pitchFamily="82" charset="0"/>
              </a:rPr>
              <a:t>Results:</a:t>
            </a:r>
          </a:p>
        </p:txBody>
      </p:sp>
      <p:sp>
        <p:nvSpPr>
          <p:cNvPr id="9" name="Content Placeholder 8"/>
          <p:cNvSpPr>
            <a:spLocks noGrp="1"/>
          </p:cNvSpPr>
          <p:nvPr>
            <p:ph idx="1"/>
          </p:nvPr>
        </p:nvSpPr>
        <p:spPr>
          <a:xfrm>
            <a:off x="1217614" y="1828800"/>
            <a:ext cx="9524998" cy="838201"/>
          </a:xfrm>
        </p:spPr>
        <p:txBody>
          <a:bodyPr/>
          <a:lstStyle/>
          <a:p>
            <a:pPr marL="45720" indent="0">
              <a:buNone/>
            </a:pPr>
            <a:r>
              <a:rPr lang="en-US" sz="1600" dirty="0">
                <a:solidFill>
                  <a:srgbClr val="7030A0"/>
                </a:solidFill>
                <a:latin typeface="Avenir Next Condensed" panose="020B0506020202020204" pitchFamily="34" charset="0"/>
              </a:rPr>
              <a:t>Cluster 0 :-</a:t>
            </a:r>
          </a:p>
          <a:p>
            <a:pPr marL="45720" indent="0">
              <a:buNone/>
            </a:pPr>
            <a:r>
              <a:rPr lang="en-US" sz="1600" dirty="0">
                <a:latin typeface="Avenir Next Condensed" panose="020B0506020202020204" pitchFamily="34" charset="0"/>
              </a:rPr>
              <a:t>Cluster 0 contains the neighborhoods in New York with a lot of nearby pizza places, fast food restaurants and Caribbean restaurants.</a:t>
            </a:r>
          </a:p>
          <a:p>
            <a:pPr marL="45720" indent="0">
              <a:buNone/>
            </a:pPr>
            <a:endParaRPr lang="en-US" dirty="0"/>
          </a:p>
        </p:txBody>
      </p:sp>
      <p:sp>
        <p:nvSpPr>
          <p:cNvPr id="2" name="Footer Placeholder 1">
            <a:extLst>
              <a:ext uri="{FF2B5EF4-FFF2-40B4-BE49-F238E27FC236}">
                <a16:creationId xmlns:a16="http://schemas.microsoft.com/office/drawing/2014/main" id="{5FBF49F6-C143-D84C-969B-5EC3FB7C5923}"/>
              </a:ext>
            </a:extLst>
          </p:cNvPr>
          <p:cNvSpPr>
            <a:spLocks noGrp="1"/>
          </p:cNvSpPr>
          <p:nvPr>
            <p:ph type="ftr" sz="quarter" idx="11"/>
          </p:nvPr>
        </p:nvSpPr>
        <p:spPr/>
        <p:txBody>
          <a:bodyPr/>
          <a:lstStyle/>
          <a:p>
            <a:r>
              <a:rPr lang="en-US"/>
              <a:t>|Aravindan Surendran|</a:t>
            </a:r>
            <a:endParaRPr lang="en-US" dirty="0"/>
          </a:p>
        </p:txBody>
      </p:sp>
      <p:pic>
        <p:nvPicPr>
          <p:cNvPr id="4" name="Picture 3">
            <a:extLst>
              <a:ext uri="{FF2B5EF4-FFF2-40B4-BE49-F238E27FC236}">
                <a16:creationId xmlns:a16="http://schemas.microsoft.com/office/drawing/2014/main" id="{786ADE87-1AD0-364F-9258-25D032A99B61}"/>
              </a:ext>
            </a:extLst>
          </p:cNvPr>
          <p:cNvPicPr>
            <a:picLocks noChangeAspect="1"/>
          </p:cNvPicPr>
          <p:nvPr/>
        </p:nvPicPr>
        <p:blipFill>
          <a:blip r:embed="rId3"/>
          <a:stretch>
            <a:fillRect/>
          </a:stretch>
        </p:blipFill>
        <p:spPr>
          <a:xfrm>
            <a:off x="1370012" y="2667001"/>
            <a:ext cx="5930900" cy="3505200"/>
          </a:xfrm>
          <a:prstGeom prst="rect">
            <a:avLst/>
          </a:prstGeom>
        </p:spPr>
      </p:pic>
    </p:spTree>
    <p:extLst>
      <p:ext uri="{BB962C8B-B14F-4D97-AF65-F5344CB8AC3E}">
        <p14:creationId xmlns:p14="http://schemas.microsoft.com/office/powerpoint/2010/main" val="255394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country report present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400"/>
        </a:defPPr>
      </a:lstStyle>
      <a:style>
        <a:lnRef idx="1">
          <a:schemeClr val="accent1"/>
        </a:lnRef>
        <a:fillRef idx="2">
          <a:schemeClr val="accent1"/>
        </a:fillRef>
        <a:effectRef idx="1">
          <a:schemeClr val="accent1"/>
        </a:effectRef>
        <a:fontRef idx="minor">
          <a:schemeClr val="dk1"/>
        </a:fontRef>
      </a:style>
    </a:spDef>
    <a:lnDef>
      <a:spPr>
        <a:ln/>
      </a:spPr>
      <a:bodyPr/>
      <a:lstStyle/>
      <a:style>
        <a:lnRef idx="3">
          <a:schemeClr val="accent1"/>
        </a:lnRef>
        <a:fillRef idx="0">
          <a:schemeClr val="accent1"/>
        </a:fillRef>
        <a:effectRef idx="2">
          <a:schemeClr val="accent1"/>
        </a:effectRef>
        <a:fontRef idx="minor">
          <a:schemeClr val="tx1"/>
        </a:fontRef>
      </a:style>
    </a:lnDef>
    <a:txDef>
      <a:spPr>
        <a:noFill/>
        <a:ln>
          <a:solidFill>
            <a:schemeClr val="bg2"/>
          </a:solidFill>
        </a:ln>
      </a:spPr>
      <a:bodyPr wrap="none" rtlCol="0">
        <a:spAutoFit/>
      </a:bodyPr>
      <a:lstStyle>
        <a:defPPr>
          <a:lnSpc>
            <a:spcPct val="90000"/>
          </a:lnSpc>
          <a:defRPr sz="2400" dirty="0" err="1" smtClean="0"/>
        </a:defPPr>
      </a:lstStyle>
    </a:txDef>
  </a:objectDefaults>
  <a:extraClrSchemeLst/>
  <a:extLst>
    <a:ext uri="{05A4C25C-085E-4340-85A3-A5531E510DB2}">
      <thm15:themeFamily xmlns:thm15="http://schemas.microsoft.com/office/thememl/2012/main" name="World country report presentation.potx" id="{FF082492-D6CE-444E-B3E8-FB131EDFAC53}" vid="{71BD5CC8-96B3-46A6-8835-37741E89658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country report presentation</Template>
  <TotalTime>213</TotalTime>
  <Words>1650</Words>
  <Application>Microsoft Macintosh PowerPoint</Application>
  <PresentationFormat>Custom</PresentationFormat>
  <Paragraphs>113</Paragraphs>
  <Slides>17</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Brush Script MT</vt:lpstr>
      <vt:lpstr>Apple Chancery</vt:lpstr>
      <vt:lpstr>Arial</vt:lpstr>
      <vt:lpstr>Avenir Next Condensed</vt:lpstr>
      <vt:lpstr>Ayuthaya</vt:lpstr>
      <vt:lpstr>Calibri</vt:lpstr>
      <vt:lpstr>Century Gothic</vt:lpstr>
      <vt:lpstr>Gabriola</vt:lpstr>
      <vt:lpstr>World country report presentation</vt:lpstr>
      <vt:lpstr>The battle of neighborhoods coursera - iBM - Capstone project</vt:lpstr>
      <vt:lpstr>Introduction:</vt:lpstr>
      <vt:lpstr>Data acquisition and cleaning:</vt:lpstr>
      <vt:lpstr>Data acquisition and cleaning:</vt:lpstr>
      <vt:lpstr>Methodology:</vt:lpstr>
      <vt:lpstr>Methodology:</vt:lpstr>
      <vt:lpstr>RESULTS:</vt:lpstr>
      <vt:lpstr>RESULTS:</vt:lpstr>
      <vt:lpstr>Results:</vt:lpstr>
      <vt:lpstr>Results:</vt:lpstr>
      <vt:lpstr>Results:</vt:lpstr>
      <vt:lpstr>Results:</vt:lpstr>
      <vt:lpstr>Results:</vt:lpstr>
      <vt:lpstr>Results:</vt:lpstr>
      <vt:lpstr>Results:</vt:lpstr>
      <vt:lpstr>Discussion:</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 IBM - Capstone project</dc:title>
  <dc:creator>Aravindan Surendran (CIS)</dc:creator>
  <cp:lastModifiedBy>Aravindan Surendran (CIS)</cp:lastModifiedBy>
  <cp:revision>13</cp:revision>
  <dcterms:created xsi:type="dcterms:W3CDTF">2020-03-10T14:54:38Z</dcterms:created>
  <dcterms:modified xsi:type="dcterms:W3CDTF">2020-03-10T18:28:12Z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74068500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

<file path=docProps/thumbnail.jpeg>
</file>